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72" r:id="rId5"/>
    <p:sldId id="262" r:id="rId6"/>
    <p:sldId id="273" r:id="rId7"/>
    <p:sldId id="266" r:id="rId8"/>
    <p:sldId id="271" r:id="rId9"/>
    <p:sldId id="268" r:id="rId10"/>
    <p:sldId id="269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ABAB"/>
    <a:srgbClr val="FF5B5B"/>
    <a:srgbClr val="F49E00"/>
    <a:srgbClr val="0EAA21"/>
    <a:srgbClr val="13A8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48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1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9050D-58BE-4884-98D2-27A19EF48D3A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905D1-72CC-4CD0-B3DB-783925E1B8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5546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BF092-BF29-415A-9704-B121158CF35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364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BF092-BF29-415A-9704-B121158CF35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269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BF092-BF29-415A-9704-B121158CF35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839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BF092-BF29-415A-9704-B121158CF35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036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BF092-BF29-415A-9704-B121158CF35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3066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BF092-BF29-415A-9704-B121158CF35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0039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BF092-BF29-415A-9704-B121158CF35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484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7D93EB-F143-4348-A8DE-053F64664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EE2EBC3-679D-4341-845B-0261D7B33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71DEBF-3133-41F0-B520-CB99F3A34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4DD7-BE0F-4547-B1BE-3FD60C291C9C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FA64E6-937E-4764-A27F-FA4FA6014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5B1140-C372-444D-BDF2-46F74F863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F306-6194-48E8-8588-E2319B536B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45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54BC3C-32D9-4089-A27F-ED63A77E3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A2662F7-6006-401C-87A4-061E82BB8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B4A117-43DC-460A-A300-944261FDD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4DD7-BE0F-4547-B1BE-3FD60C291C9C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B5522B-9367-467F-9C5F-577968961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D3D54B-698A-403A-B194-FD3DC6DFE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F306-6194-48E8-8588-E2319B536B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347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F03758B-378F-41B3-8A8A-4D593ACDCB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16B2848-3B0F-4142-8CA4-B81A22E02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A59189-17F3-4CF1-901F-F529D6B5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4DD7-BE0F-4547-B1BE-3FD60C291C9C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57CC69-2A0A-4CCD-A3DE-9EB4EA8F5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8A6298-29BA-4DF3-B317-80812358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F306-6194-48E8-8588-E2319B536B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66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76B460-4538-4F6E-B149-92CB772B8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64F15B-A583-493D-905C-DB35394C7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A4A647-CAC4-48CC-8297-E65D1A5F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4DD7-BE0F-4547-B1BE-3FD60C291C9C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78508D-7F10-4891-9232-290F9B0BC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139C79-B9C9-4800-B47A-DB65BFE3F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F306-6194-48E8-8588-E2319B536B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132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6F6954-E424-4F9E-87E4-F1B2475BE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8EE3EE-AE49-4DF1-8663-4628BDFB0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13517D-1763-41B3-9C5C-3455C281F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4DD7-BE0F-4547-B1BE-3FD60C291C9C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1C550A-82BB-4AA6-816E-00E305186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357FB3-2172-4061-83B3-3D299A7A4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F306-6194-48E8-8588-E2319B536B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5475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2BF570-82F1-4BC6-9859-6DFC73ECD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771698-DFF2-46E7-A181-771D3BEC00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3E0A72C-0E42-4CB4-9269-41CD74211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18EA76-5950-4F39-8971-AAC09B7C0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4DD7-BE0F-4547-B1BE-3FD60C291C9C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8887156-389A-40C7-8EEF-B5194C2BA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FFBB6A-7167-4888-A365-517BDCC8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F306-6194-48E8-8588-E2319B536B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905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9D6AA5-A744-42F8-8599-FF05713AE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E2B330-8210-4B66-BD35-461EC98E4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CBF505F-F2F5-42B5-B006-F696B8B47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6482BC3-1D84-41B5-B9DF-D31C9A192C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7BD8E5E-704B-4655-9357-8302C175F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34E2DB1-CA1B-41F1-89CA-8E226EAF7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4DD7-BE0F-4547-B1BE-3FD60C291C9C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55C98F3-AFF1-441A-94C4-C47B4E4A4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631F5EA-C186-45C1-8861-5C573949F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F306-6194-48E8-8588-E2319B536B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44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A50841-7D8A-42BB-87DA-8D3D9143E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C0F1F2A-CD7C-4C9A-8769-644A0354E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4DD7-BE0F-4547-B1BE-3FD60C291C9C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BA0E596-9564-4D1A-9404-F99777B3B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1953C2-4EA5-4711-BB3F-F5F49DCE5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F306-6194-48E8-8588-E2319B536B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98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73CD297-F130-486D-AC1A-F1647F134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4DD7-BE0F-4547-B1BE-3FD60C291C9C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068F88D-9457-40B3-B1E8-76F45CD7F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FB3344-0FB8-4357-8150-AB44CACAB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F306-6194-48E8-8588-E2319B536B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24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08DEC-5175-42B5-8715-C8C74E42D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91F9EE-4EDA-471A-AC01-A22D53411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2CA03D3-C78A-47F1-82F1-FFE6DE079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1F9CDE-6C96-41B2-BB7B-790C8679A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4DD7-BE0F-4547-B1BE-3FD60C291C9C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9155B1-4A4A-475C-8431-6B09D3C61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9432AA-670B-49E6-A51A-52D7DA4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F306-6194-48E8-8588-E2319B536B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331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2A4B0E-3687-4FE3-89F4-F75D37F74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11EA0C6-B43C-4F4A-8770-A886D0CEA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8DA1B53-758B-459B-876C-3259A64D6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BC5D941-F9B5-433E-8AB9-3426BD151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4DD7-BE0F-4547-B1BE-3FD60C291C9C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A61838A-D52E-4B62-B7EF-B54DAFB9F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CC93AC-98A1-4FAF-BB38-03A407938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F306-6194-48E8-8588-E2319B536B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26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D5667C8-8D49-4DF7-B503-69E191340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7CFB01-63C1-4E93-ABC2-7244C9A04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A26E02-FEED-42B5-BD83-24F8A51270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74DD7-BE0F-4547-B1BE-3FD60C291C9C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0EAC64-AD26-4D4B-B15F-7C33207A8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E1AA12-37B9-4514-B040-D60A29FFF2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BF306-6194-48E8-8588-E2319B536B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05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4">
            <a:extLst>
              <a:ext uri="{FF2B5EF4-FFF2-40B4-BE49-F238E27FC236}">
                <a16:creationId xmlns:a16="http://schemas.microsoft.com/office/drawing/2014/main" id="{CEA6A64D-7074-409B-B880-7171E185FF77}"/>
              </a:ext>
            </a:extLst>
          </p:cNvPr>
          <p:cNvSpPr/>
          <p:nvPr/>
        </p:nvSpPr>
        <p:spPr>
          <a:xfrm>
            <a:off x="1" y="0"/>
            <a:ext cx="5645020" cy="1455576"/>
          </a:xfrm>
          <a:custGeom>
            <a:avLst/>
            <a:gdLst>
              <a:gd name="connsiteX0" fmla="*/ 0 w 3228975"/>
              <a:gd name="connsiteY0" fmla="*/ 0 h 1122363"/>
              <a:gd name="connsiteX1" fmla="*/ 3228975 w 3228975"/>
              <a:gd name="connsiteY1" fmla="*/ 0 h 1122363"/>
              <a:gd name="connsiteX2" fmla="*/ 3228975 w 3228975"/>
              <a:gd name="connsiteY2" fmla="*/ 1122363 h 1122363"/>
              <a:gd name="connsiteX3" fmla="*/ 0 w 3228975"/>
              <a:gd name="connsiteY3" fmla="*/ 1122363 h 1122363"/>
              <a:gd name="connsiteX4" fmla="*/ 0 w 3228975"/>
              <a:gd name="connsiteY4" fmla="*/ 0 h 1122363"/>
              <a:gd name="connsiteX0" fmla="*/ 0 w 3228975"/>
              <a:gd name="connsiteY0" fmla="*/ 0 h 1122363"/>
              <a:gd name="connsiteX1" fmla="*/ 2057400 w 3228975"/>
              <a:gd name="connsiteY1" fmla="*/ 0 h 1122363"/>
              <a:gd name="connsiteX2" fmla="*/ 3228975 w 3228975"/>
              <a:gd name="connsiteY2" fmla="*/ 1122363 h 1122363"/>
              <a:gd name="connsiteX3" fmla="*/ 0 w 3228975"/>
              <a:gd name="connsiteY3" fmla="*/ 1122363 h 1122363"/>
              <a:gd name="connsiteX4" fmla="*/ 0 w 3228975"/>
              <a:gd name="connsiteY4" fmla="*/ 0 h 112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8975" h="1122363">
                <a:moveTo>
                  <a:pt x="0" y="0"/>
                </a:moveTo>
                <a:lnTo>
                  <a:pt x="2057400" y="0"/>
                </a:lnTo>
                <a:lnTo>
                  <a:pt x="3228975" y="1122363"/>
                </a:lnTo>
                <a:lnTo>
                  <a:pt x="0" y="112236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6D74596-7E37-42A4-8021-41504BAA15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7" b="35102"/>
          <a:stretch/>
        </p:blipFill>
        <p:spPr>
          <a:xfrm>
            <a:off x="2785145" y="-1"/>
            <a:ext cx="9406855" cy="14555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19904F-4027-43B1-899A-3D9F2C0B64F6}"/>
              </a:ext>
            </a:extLst>
          </p:cNvPr>
          <p:cNvSpPr/>
          <p:nvPr/>
        </p:nvSpPr>
        <p:spPr>
          <a:xfrm>
            <a:off x="1" y="0"/>
            <a:ext cx="4817015" cy="6858000"/>
          </a:xfrm>
          <a:custGeom>
            <a:avLst/>
            <a:gdLst>
              <a:gd name="connsiteX0" fmla="*/ 0 w 5645020"/>
              <a:gd name="connsiteY0" fmla="*/ 0 h 1455576"/>
              <a:gd name="connsiteX1" fmla="*/ 5645020 w 5645020"/>
              <a:gd name="connsiteY1" fmla="*/ 0 h 1455576"/>
              <a:gd name="connsiteX2" fmla="*/ 5645020 w 5645020"/>
              <a:gd name="connsiteY2" fmla="*/ 1455576 h 1455576"/>
              <a:gd name="connsiteX3" fmla="*/ 0 w 5645020"/>
              <a:gd name="connsiteY3" fmla="*/ 1455576 h 1455576"/>
              <a:gd name="connsiteX4" fmla="*/ 0 w 5645020"/>
              <a:gd name="connsiteY4" fmla="*/ 0 h 1455576"/>
              <a:gd name="connsiteX0" fmla="*/ 0 w 5645020"/>
              <a:gd name="connsiteY0" fmla="*/ 8389 h 1463965"/>
              <a:gd name="connsiteX1" fmla="*/ 3354825 w 5645020"/>
              <a:gd name="connsiteY1" fmla="*/ 0 h 1463965"/>
              <a:gd name="connsiteX2" fmla="*/ 5645020 w 5645020"/>
              <a:gd name="connsiteY2" fmla="*/ 1463965 h 1463965"/>
              <a:gd name="connsiteX3" fmla="*/ 0 w 5645020"/>
              <a:gd name="connsiteY3" fmla="*/ 1463965 h 1463965"/>
              <a:gd name="connsiteX4" fmla="*/ 0 w 5645020"/>
              <a:gd name="connsiteY4" fmla="*/ 8389 h 1463965"/>
              <a:gd name="connsiteX0" fmla="*/ 0 w 5645020"/>
              <a:gd name="connsiteY0" fmla="*/ 0 h 1455576"/>
              <a:gd name="connsiteX1" fmla="*/ 3614884 w 5645020"/>
              <a:gd name="connsiteY1" fmla="*/ 0 h 1455576"/>
              <a:gd name="connsiteX2" fmla="*/ 5645020 w 5645020"/>
              <a:gd name="connsiteY2" fmla="*/ 1455576 h 1455576"/>
              <a:gd name="connsiteX3" fmla="*/ 0 w 5645020"/>
              <a:gd name="connsiteY3" fmla="*/ 1455576 h 1455576"/>
              <a:gd name="connsiteX4" fmla="*/ 0 w 5645020"/>
              <a:gd name="connsiteY4" fmla="*/ 0 h 1455576"/>
              <a:gd name="connsiteX0" fmla="*/ 0 w 5645020"/>
              <a:gd name="connsiteY0" fmla="*/ 0 h 1455576"/>
              <a:gd name="connsiteX1" fmla="*/ 3546657 w 5645020"/>
              <a:gd name="connsiteY1" fmla="*/ 0 h 1455576"/>
              <a:gd name="connsiteX2" fmla="*/ 5645020 w 5645020"/>
              <a:gd name="connsiteY2" fmla="*/ 1455576 h 1455576"/>
              <a:gd name="connsiteX3" fmla="*/ 0 w 5645020"/>
              <a:gd name="connsiteY3" fmla="*/ 1455576 h 1455576"/>
              <a:gd name="connsiteX4" fmla="*/ 0 w 5645020"/>
              <a:gd name="connsiteY4" fmla="*/ 0 h 1455576"/>
              <a:gd name="connsiteX0" fmla="*/ 0 w 5645020"/>
              <a:gd name="connsiteY0" fmla="*/ 0 h 1455576"/>
              <a:gd name="connsiteX1" fmla="*/ 3580771 w 5645020"/>
              <a:gd name="connsiteY1" fmla="*/ 0 h 1455576"/>
              <a:gd name="connsiteX2" fmla="*/ 5645020 w 5645020"/>
              <a:gd name="connsiteY2" fmla="*/ 1455576 h 1455576"/>
              <a:gd name="connsiteX3" fmla="*/ 0 w 5645020"/>
              <a:gd name="connsiteY3" fmla="*/ 1455576 h 1455576"/>
              <a:gd name="connsiteX4" fmla="*/ 0 w 5645020"/>
              <a:gd name="connsiteY4" fmla="*/ 0 h 1455576"/>
              <a:gd name="connsiteX0" fmla="*/ 0 w 5645020"/>
              <a:gd name="connsiteY0" fmla="*/ 0 h 1455576"/>
              <a:gd name="connsiteX1" fmla="*/ 3580771 w 5645020"/>
              <a:gd name="connsiteY1" fmla="*/ 0 h 1455576"/>
              <a:gd name="connsiteX2" fmla="*/ 5645020 w 5645020"/>
              <a:gd name="connsiteY2" fmla="*/ 1455576 h 1455576"/>
              <a:gd name="connsiteX3" fmla="*/ 0 w 5645020"/>
              <a:gd name="connsiteY3" fmla="*/ 1455576 h 1455576"/>
              <a:gd name="connsiteX4" fmla="*/ 0 w 5645020"/>
              <a:gd name="connsiteY4" fmla="*/ 0 h 1455576"/>
              <a:gd name="connsiteX0" fmla="*/ 0 w 5645020"/>
              <a:gd name="connsiteY0" fmla="*/ 0 h 1455576"/>
              <a:gd name="connsiteX1" fmla="*/ 3555186 w 5645020"/>
              <a:gd name="connsiteY1" fmla="*/ 0 h 1455576"/>
              <a:gd name="connsiteX2" fmla="*/ 5645020 w 5645020"/>
              <a:gd name="connsiteY2" fmla="*/ 1455576 h 1455576"/>
              <a:gd name="connsiteX3" fmla="*/ 0 w 5645020"/>
              <a:gd name="connsiteY3" fmla="*/ 1455576 h 1455576"/>
              <a:gd name="connsiteX4" fmla="*/ 0 w 5645020"/>
              <a:gd name="connsiteY4" fmla="*/ 0 h 1455576"/>
              <a:gd name="connsiteX0" fmla="*/ 0 w 5645020"/>
              <a:gd name="connsiteY0" fmla="*/ 0 h 6742507"/>
              <a:gd name="connsiteX1" fmla="*/ 3555186 w 5645020"/>
              <a:gd name="connsiteY1" fmla="*/ 0 h 6742507"/>
              <a:gd name="connsiteX2" fmla="*/ 5645020 w 5645020"/>
              <a:gd name="connsiteY2" fmla="*/ 1455576 h 6742507"/>
              <a:gd name="connsiteX3" fmla="*/ 0 w 5645020"/>
              <a:gd name="connsiteY3" fmla="*/ 6742507 h 6742507"/>
              <a:gd name="connsiteX4" fmla="*/ 0 w 5645020"/>
              <a:gd name="connsiteY4" fmla="*/ 0 h 6742507"/>
              <a:gd name="connsiteX0" fmla="*/ 0 w 6127426"/>
              <a:gd name="connsiteY0" fmla="*/ 0 h 6742736"/>
              <a:gd name="connsiteX1" fmla="*/ 3555186 w 6127426"/>
              <a:gd name="connsiteY1" fmla="*/ 0 h 6742736"/>
              <a:gd name="connsiteX2" fmla="*/ 5645020 w 6127426"/>
              <a:gd name="connsiteY2" fmla="*/ 1455576 h 6742736"/>
              <a:gd name="connsiteX3" fmla="*/ 0 w 6127426"/>
              <a:gd name="connsiteY3" fmla="*/ 6742507 h 6742736"/>
              <a:gd name="connsiteX4" fmla="*/ 0 w 6127426"/>
              <a:gd name="connsiteY4" fmla="*/ 0 h 674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7426" h="6742736">
                <a:moveTo>
                  <a:pt x="0" y="0"/>
                </a:moveTo>
                <a:lnTo>
                  <a:pt x="3555186" y="0"/>
                </a:lnTo>
                <a:lnTo>
                  <a:pt x="5645020" y="1455576"/>
                </a:lnTo>
                <a:cubicBezTo>
                  <a:pt x="3763347" y="3217886"/>
                  <a:pt x="10653330" y="6775602"/>
                  <a:pt x="0" y="6742507"/>
                </a:cubicBezTo>
                <a:lnTo>
                  <a:pt x="0" y="0"/>
                </a:lnTo>
                <a:close/>
              </a:path>
            </a:pathLst>
          </a:custGeom>
          <a:solidFill>
            <a:srgbClr val="0EA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/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CE26540F-E17C-4DE3-A5B3-6B0573E81B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2" t="1188" r="14028"/>
          <a:stretch/>
        </p:blipFill>
        <p:spPr>
          <a:xfrm>
            <a:off x="0" y="0"/>
            <a:ext cx="4518132" cy="6776537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4E148732-CAB8-4A16-82AB-9A6EFB447304}"/>
              </a:ext>
            </a:extLst>
          </p:cNvPr>
          <p:cNvCxnSpPr>
            <a:cxnSpLocks/>
          </p:cNvCxnSpPr>
          <p:nvPr/>
        </p:nvCxnSpPr>
        <p:spPr>
          <a:xfrm>
            <a:off x="2714297" y="-77556"/>
            <a:ext cx="1803835" cy="161068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B09FC99D-E05D-4834-AD8B-A011DA358EC8}"/>
              </a:ext>
            </a:extLst>
          </p:cNvPr>
          <p:cNvSpPr txBox="1"/>
          <p:nvPr/>
        </p:nvSpPr>
        <p:spPr>
          <a:xfrm>
            <a:off x="97031" y="0"/>
            <a:ext cx="345835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     </a:t>
            </a:r>
            <a:r>
              <a:rPr lang="fr-FR" dirty="0">
                <a:solidFill>
                  <a:schemeClr val="bg1"/>
                </a:solidFill>
                <a:latin typeface="AkkuratStd" panose="020B0504020101020102" pitchFamily="34" charset="0"/>
              </a:rPr>
              <a:t>Les 20 et 21 juin 2020</a:t>
            </a:r>
          </a:p>
          <a:p>
            <a:pPr>
              <a:lnSpc>
                <a:spcPct val="150000"/>
              </a:lnSpc>
            </a:pPr>
            <a:r>
              <a:rPr lang="fr-FR" sz="2000" b="1" dirty="0">
                <a:solidFill>
                  <a:schemeClr val="bg1"/>
                </a:solidFill>
                <a:latin typeface="AkkuratStd" panose="020B0504020101020102" pitchFamily="34" charset="0"/>
              </a:rPr>
              <a:t>     Jardins Ouverts 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chemeClr val="bg1"/>
                </a:solidFill>
                <a:latin typeface="AkkuratStd" panose="020B0504020101020102" pitchFamily="34" charset="0"/>
              </a:rPr>
              <a:t>     pour le</a:t>
            </a:r>
          </a:p>
          <a:p>
            <a:endParaRPr lang="fr-FR" b="1" dirty="0">
              <a:solidFill>
                <a:schemeClr val="bg1"/>
              </a:solidFill>
              <a:latin typeface="Comb Pro Bold"/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A8D6EAEB-D2CC-4EFF-BFEB-E17D144684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044" y="982497"/>
            <a:ext cx="2071766" cy="285760"/>
          </a:xfrm>
          <a:prstGeom prst="rect">
            <a:avLst/>
          </a:prstGeom>
        </p:spPr>
      </p:pic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7F449123-7ED1-4682-9DBE-ED71A9248A32}"/>
              </a:ext>
            </a:extLst>
          </p:cNvPr>
          <p:cNvCxnSpPr>
            <a:cxnSpLocks/>
          </p:cNvCxnSpPr>
          <p:nvPr/>
        </p:nvCxnSpPr>
        <p:spPr>
          <a:xfrm>
            <a:off x="2917031" y="-57282"/>
            <a:ext cx="1803835" cy="161068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0925A8D0-16A9-4363-8C62-72D699FFF533}"/>
              </a:ext>
            </a:extLst>
          </p:cNvPr>
          <p:cNvSpPr txBox="1"/>
          <p:nvPr/>
        </p:nvSpPr>
        <p:spPr>
          <a:xfrm>
            <a:off x="2044118" y="2644490"/>
            <a:ext cx="916077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Comb Pro Normal" pitchFamily="50" charset="0"/>
              </a:rPr>
              <a:t>Liste des Jardins Participants</a:t>
            </a:r>
          </a:p>
          <a:p>
            <a:pPr algn="ctr"/>
            <a:r>
              <a:rPr lang="fr-FR" sz="2800" b="1" dirty="0">
                <a:latin typeface="Comb Pro Normal" pitchFamily="50" charset="0"/>
              </a:rPr>
              <a:t>Dans toute la France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2DC7244F-17CA-4912-84F3-FCF228185D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249" r="-3917" b="-4563"/>
          <a:stretch/>
        </p:blipFill>
        <p:spPr>
          <a:xfrm>
            <a:off x="318079" y="1630960"/>
            <a:ext cx="3419834" cy="4968918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C69207B1-CC55-4E9A-8EF6-A187020C264A}"/>
              </a:ext>
            </a:extLst>
          </p:cNvPr>
          <p:cNvSpPr/>
          <p:nvPr/>
        </p:nvSpPr>
        <p:spPr>
          <a:xfrm>
            <a:off x="4338507" y="4118345"/>
            <a:ext cx="4572000" cy="2800767"/>
          </a:xfrm>
          <a:prstGeom prst="rect">
            <a:avLst/>
          </a:prstGeom>
        </p:spPr>
        <p:txBody>
          <a:bodyPr numCol="1">
            <a:spAutoFit/>
          </a:bodyPr>
          <a:lstStyle/>
          <a:p>
            <a:pPr algn="ctr"/>
            <a:r>
              <a:rPr lang="fr-FR" sz="1600" dirty="0">
                <a:latin typeface="AkkuratStd" panose="020B0504020101020102" pitchFamily="34" charset="0"/>
              </a:rPr>
              <a:t>Bretagne</a:t>
            </a:r>
          </a:p>
          <a:p>
            <a:pPr algn="ctr"/>
            <a:r>
              <a:rPr lang="fr-FR" sz="1600" dirty="0">
                <a:latin typeface="AkkuratStd" panose="020B0504020101020102" pitchFamily="34" charset="0"/>
              </a:rPr>
              <a:t>Normandie</a:t>
            </a:r>
          </a:p>
          <a:p>
            <a:pPr algn="ctr"/>
            <a:r>
              <a:rPr lang="fr-FR" sz="1600" dirty="0">
                <a:latin typeface="AkkuratStd" panose="020B0504020101020102" pitchFamily="34" charset="0"/>
              </a:rPr>
              <a:t>Pays de la Loire</a:t>
            </a:r>
          </a:p>
          <a:p>
            <a:pPr algn="ctr"/>
            <a:r>
              <a:rPr lang="fr-FR" sz="1600" dirty="0">
                <a:latin typeface="AkkuratStd" panose="020B0504020101020102" pitchFamily="34" charset="0"/>
              </a:rPr>
              <a:t>Centre Val de Loire</a:t>
            </a:r>
          </a:p>
          <a:p>
            <a:pPr algn="ctr"/>
            <a:r>
              <a:rPr lang="fr-FR" sz="1600" dirty="0">
                <a:latin typeface="AkkuratStd" panose="020B0504020101020102" pitchFamily="34" charset="0"/>
              </a:rPr>
              <a:t>Alpes-Maritimes</a:t>
            </a:r>
          </a:p>
          <a:p>
            <a:pPr algn="ctr"/>
            <a:r>
              <a:rPr lang="fr-FR" sz="1600" dirty="0">
                <a:latin typeface="AkkuratStd" panose="020B0504020101020102" pitchFamily="34" charset="0"/>
              </a:rPr>
              <a:t>PACA</a:t>
            </a:r>
          </a:p>
          <a:p>
            <a:pPr algn="ctr"/>
            <a:r>
              <a:rPr lang="fr-FR" sz="1600" dirty="0">
                <a:latin typeface="AkkuratStd" panose="020B0504020101020102" pitchFamily="34" charset="0"/>
              </a:rPr>
              <a:t>Ile de France</a:t>
            </a:r>
          </a:p>
          <a:p>
            <a:pPr algn="ctr"/>
            <a:r>
              <a:rPr lang="fr-FR" sz="1600" dirty="0">
                <a:latin typeface="AkkuratStd" panose="020B0504020101020102" pitchFamily="34" charset="0"/>
              </a:rPr>
              <a:t>Grand Est</a:t>
            </a:r>
          </a:p>
          <a:p>
            <a:pPr algn="ctr"/>
            <a:r>
              <a:rPr lang="fr-FR" sz="1600" dirty="0">
                <a:latin typeface="AkkuratStd" panose="020B0504020101020102" pitchFamily="34" charset="0"/>
              </a:rPr>
              <a:t>Picardie </a:t>
            </a:r>
          </a:p>
          <a:p>
            <a:pPr algn="ctr"/>
            <a:r>
              <a:rPr lang="fr-FR" sz="1600" dirty="0">
                <a:latin typeface="AkkuratStd" panose="020B0504020101020102" pitchFamily="34" charset="0"/>
              </a:rPr>
              <a:t>Aquitaine</a:t>
            </a:r>
          </a:p>
          <a:p>
            <a:pPr algn="ctr"/>
            <a:endParaRPr lang="fr-FR" sz="1600" dirty="0">
              <a:latin typeface="+mj-lt"/>
            </a:endParaRPr>
          </a:p>
        </p:txBody>
      </p:sp>
      <p:sp>
        <p:nvSpPr>
          <p:cNvPr id="43" name="Chevron 17">
            <a:extLst>
              <a:ext uri="{FF2B5EF4-FFF2-40B4-BE49-F238E27FC236}">
                <a16:creationId xmlns:a16="http://schemas.microsoft.com/office/drawing/2014/main" id="{3C9CD657-14CC-47DB-8A0A-C2B3E006A2E3}"/>
              </a:ext>
            </a:extLst>
          </p:cNvPr>
          <p:cNvSpPr/>
          <p:nvPr/>
        </p:nvSpPr>
        <p:spPr>
          <a:xfrm>
            <a:off x="11652689" y="6322086"/>
            <a:ext cx="156487" cy="342853"/>
          </a:xfrm>
          <a:prstGeom prst="chevron">
            <a:avLst/>
          </a:prstGeom>
          <a:solidFill>
            <a:srgbClr val="13A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4" name="Chevron 17">
            <a:extLst>
              <a:ext uri="{FF2B5EF4-FFF2-40B4-BE49-F238E27FC236}">
                <a16:creationId xmlns:a16="http://schemas.microsoft.com/office/drawing/2014/main" id="{DB9C95E0-E772-434F-973F-ACD95BBA19BB}"/>
              </a:ext>
            </a:extLst>
          </p:cNvPr>
          <p:cNvSpPr/>
          <p:nvPr/>
        </p:nvSpPr>
        <p:spPr>
          <a:xfrm>
            <a:off x="11784009" y="6322086"/>
            <a:ext cx="156487" cy="342853"/>
          </a:xfrm>
          <a:prstGeom prst="chevron">
            <a:avLst/>
          </a:prstGeom>
          <a:solidFill>
            <a:srgbClr val="13A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292205E0-88B5-4FA9-897D-E18F87BA56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0" b="48294"/>
          <a:stretch/>
        </p:blipFill>
        <p:spPr>
          <a:xfrm rot="16200000">
            <a:off x="9546331" y="3128264"/>
            <a:ext cx="2906071" cy="238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02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209799" y="1977"/>
            <a:ext cx="7772400" cy="6158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>
                <a:solidFill>
                  <a:srgbClr val="FF0000"/>
                </a:solidFill>
                <a:latin typeface="Comb Pro Normal" pitchFamily="50" charset="0"/>
              </a:rPr>
              <a:t>AUTRES REGIONS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3033906" y="6427969"/>
            <a:ext cx="61241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latin typeface="AkkuratStd" panose="020B0504020101020102" pitchFamily="34" charset="0"/>
              </a:rPr>
              <a:t>Bretagne · Normandie · Pays de la Loire · Centre Val de Loire · </a:t>
            </a:r>
            <a:r>
              <a:rPr lang="fr-FR" sz="1200" b="1" dirty="0">
                <a:solidFill>
                  <a:srgbClr val="FF0000"/>
                </a:solidFill>
                <a:latin typeface="AkkuratStd" panose="020B0504020101020102" pitchFamily="34" charset="0"/>
              </a:rPr>
              <a:t>Autres régions</a:t>
            </a:r>
          </a:p>
        </p:txBody>
      </p:sp>
      <p:sp>
        <p:nvSpPr>
          <p:cNvPr id="14" name="Trapèze 13">
            <a:extLst>
              <a:ext uri="{FF2B5EF4-FFF2-40B4-BE49-F238E27FC236}">
                <a16:creationId xmlns:a16="http://schemas.microsoft.com/office/drawing/2014/main" id="{76475CA9-7DE5-433D-B914-DA3B71986FB1}"/>
              </a:ext>
            </a:extLst>
          </p:cNvPr>
          <p:cNvSpPr/>
          <p:nvPr/>
        </p:nvSpPr>
        <p:spPr>
          <a:xfrm>
            <a:off x="-16259" y="346582"/>
            <a:ext cx="2026508" cy="296562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57598" y="316324"/>
            <a:ext cx="715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Comb Pro Normal" pitchFamily="50" charset="0"/>
              </a:rPr>
              <a:t>PACA</a:t>
            </a:r>
          </a:p>
        </p:txBody>
      </p:sp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1A781B5D-0494-4A4D-B7DB-7852F2684F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091631"/>
              </p:ext>
            </p:extLst>
          </p:nvPr>
        </p:nvGraphicFramePr>
        <p:xfrm>
          <a:off x="100378" y="637170"/>
          <a:ext cx="12091622" cy="708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5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9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7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10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rgbClr val="FF0000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Nom du jardin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rgbClr val="FF0000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Adresse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rgbClr val="FF0000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Informations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kern="1200" dirty="0">
                          <a:solidFill>
                            <a:srgbClr val="FF0000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Tarif ( neurodon inclus)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kern="1200" dirty="0">
                          <a:solidFill>
                            <a:srgbClr val="FF0000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Site internet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184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cap="all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Jardins de L'</a:t>
                      </a:r>
                      <a:r>
                        <a:rPr lang="fr-FR" sz="900" b="0" i="0" u="none" strike="noStrike" cap="all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Argelière</a:t>
                      </a:r>
                      <a:endParaRPr lang="fr-FR" sz="900" b="0" i="0" u="none" strike="noStrike" cap="all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400 Chemin des Vallières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06610 </a:t>
                      </a:r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La Gaude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Les 20 et 21 juin 2020 de 10h à 12h et de 15h à 17h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Tél</a:t>
                      </a:r>
                      <a:r>
                        <a:rPr lang="fr-FR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 : </a:t>
                      </a:r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04 93 24 46 36 et 07 86 58 55 05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adulte 6€ 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enfant gratuit jusqu’à 15ans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étudiant 5€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tx1"/>
                          </a:solidFill>
                          <a:latin typeface="AkkuratStd" panose="020B0504020101020102" pitchFamily="34" charset="0"/>
                        </a:rPr>
                        <a:t>https://argeliere.fr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055430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5CD38F18-34E6-46A9-8BC9-F41CA4641FF0}"/>
              </a:ext>
            </a:extLst>
          </p:cNvPr>
          <p:cNvSpPr/>
          <p:nvPr/>
        </p:nvSpPr>
        <p:spPr>
          <a:xfrm>
            <a:off x="52700" y="617798"/>
            <a:ext cx="45719" cy="59486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DA5B5EFE-1FE0-BC4B-AD07-39EF00809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142455"/>
              </p:ext>
            </p:extLst>
          </p:nvPr>
        </p:nvGraphicFramePr>
        <p:xfrm>
          <a:off x="108579" y="1635942"/>
          <a:ext cx="12091623" cy="709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9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4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7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20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rgbClr val="FF0000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Nom du jardin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rgbClr val="FF0000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Adresse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rgbClr val="FF0000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Informations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kern="1200" dirty="0">
                          <a:solidFill>
                            <a:srgbClr val="FF0000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Tarif ( neurodon inclus)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kern="1200" dirty="0">
                          <a:solidFill>
                            <a:srgbClr val="FF0000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Site internet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MAS DE CHAMBON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127, chemin de la </a:t>
                      </a:r>
                      <a:r>
                        <a:rPr lang="fr-FR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guarrigue</a:t>
                      </a:r>
                      <a:endParaRPr lang="fr-FR" sz="900" b="0" i="0" u="none" strike="noStrike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</a:endParaRPr>
                    </a:p>
                    <a:p>
                      <a:pPr algn="ctr" fontAlgn="b"/>
                      <a:r>
                        <a:rPr lang="fr-FR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34400 LUNEL</a:t>
                      </a:r>
                      <a:endParaRPr lang="fr-FR" sz="900" b="0" i="0" u="none" strike="noStrike" cap="all" baseline="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Tél</a:t>
                      </a:r>
                      <a:r>
                        <a:rPr lang="fr-FR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 : </a:t>
                      </a:r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06 77 10 24 28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Gratuit (don libre)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AkkuratStd" panose="020B0504020101020102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rapèze 19">
            <a:extLst>
              <a:ext uri="{FF2B5EF4-FFF2-40B4-BE49-F238E27FC236}">
                <a16:creationId xmlns:a16="http://schemas.microsoft.com/office/drawing/2014/main" id="{5C05C62A-C9CE-4E47-B1FE-A1EEEA472502}"/>
              </a:ext>
            </a:extLst>
          </p:cNvPr>
          <p:cNvSpPr/>
          <p:nvPr/>
        </p:nvSpPr>
        <p:spPr>
          <a:xfrm>
            <a:off x="-5751" y="1339380"/>
            <a:ext cx="2322968" cy="296562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FD6717D-0E90-D04D-ADE6-298A36018CD3}"/>
              </a:ext>
            </a:extLst>
          </p:cNvPr>
          <p:cNvSpPr txBox="1"/>
          <p:nvPr/>
        </p:nvSpPr>
        <p:spPr>
          <a:xfrm>
            <a:off x="45274" y="1302995"/>
            <a:ext cx="2220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Comb Pro Normal" pitchFamily="50" charset="0"/>
              </a:rPr>
              <a:t>Languedoc Roussillon</a:t>
            </a:r>
          </a:p>
        </p:txBody>
      </p:sp>
      <p:sp>
        <p:nvSpPr>
          <p:cNvPr id="26" name="Trapèze 25">
            <a:extLst>
              <a:ext uri="{FF2B5EF4-FFF2-40B4-BE49-F238E27FC236}">
                <a16:creationId xmlns:a16="http://schemas.microsoft.com/office/drawing/2014/main" id="{84D953BB-DE46-C44E-A95F-EE4F0D6B31B2}"/>
              </a:ext>
            </a:extLst>
          </p:cNvPr>
          <p:cNvSpPr/>
          <p:nvPr/>
        </p:nvSpPr>
        <p:spPr>
          <a:xfrm>
            <a:off x="1958" y="2342855"/>
            <a:ext cx="2026508" cy="296562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8E560B3-E809-084A-8C0A-2C54AF1549DF}"/>
              </a:ext>
            </a:extLst>
          </p:cNvPr>
          <p:cNvSpPr txBox="1"/>
          <p:nvPr/>
        </p:nvSpPr>
        <p:spPr>
          <a:xfrm>
            <a:off x="486053" y="2303257"/>
            <a:ext cx="1058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Comb Pro Normal" pitchFamily="50" charset="0"/>
              </a:rPr>
              <a:t>Picardie</a:t>
            </a:r>
          </a:p>
        </p:txBody>
      </p:sp>
      <p:graphicFrame>
        <p:nvGraphicFramePr>
          <p:cNvPr id="28" name="Tableau 27">
            <a:extLst>
              <a:ext uri="{FF2B5EF4-FFF2-40B4-BE49-F238E27FC236}">
                <a16:creationId xmlns:a16="http://schemas.microsoft.com/office/drawing/2014/main" id="{87F0D1A7-867A-9146-8B47-7A085CE698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496052"/>
              </p:ext>
            </p:extLst>
          </p:nvPr>
        </p:nvGraphicFramePr>
        <p:xfrm>
          <a:off x="106460" y="2637348"/>
          <a:ext cx="12091622" cy="739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5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9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7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10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2695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rgbClr val="FF0000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Nom du jardin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rgbClr val="FF0000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Adresse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rgbClr val="FF0000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Informations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kern="1200" dirty="0">
                          <a:solidFill>
                            <a:srgbClr val="FF0000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Tarif ( neurodon inclus)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kern="1200" dirty="0">
                          <a:solidFill>
                            <a:srgbClr val="FF0000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Site internet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35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cap="all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JARDIN LES COULEURS DE L'INSTANT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38 rue de la place</a:t>
                      </a:r>
                    </a:p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60134 VILLERS SAINT SEPULCRE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Les 20 et 21 juin 2020 de 10h à 18h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Tél</a:t>
                      </a:r>
                      <a:r>
                        <a:rPr lang="fr-FR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 :06 52 15 99 46</a:t>
                      </a:r>
                      <a:endParaRPr lang="fr-FR" sz="900" b="0" i="0" u="none" strike="noStrike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Gratuit pour les moins de 18 ans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adulte 5€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>
                        <a:solidFill>
                          <a:schemeClr val="tx1"/>
                        </a:solidFill>
                        <a:latin typeface="AkkuratStd" panose="020B0504020101020102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055430"/>
                  </a:ext>
                </a:extLst>
              </a:tr>
            </a:tbl>
          </a:graphicData>
        </a:graphic>
      </p:graphicFrame>
      <p:pic>
        <p:nvPicPr>
          <p:cNvPr id="17" name="Espace réservé du contenu 4">
            <a:extLst>
              <a:ext uri="{FF2B5EF4-FFF2-40B4-BE49-F238E27FC236}">
                <a16:creationId xmlns:a16="http://schemas.microsoft.com/office/drawing/2014/main" id="{067D5CB2-FB9A-1144-8F0B-DE01F12CF7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826" y="6002871"/>
            <a:ext cx="947095" cy="94709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A9A833B-EB94-694B-90A0-FC548DD3C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20919" y="5553671"/>
            <a:ext cx="3474636" cy="2171647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83475366-D0D5-624D-9B3C-46D954B57032}"/>
              </a:ext>
            </a:extLst>
          </p:cNvPr>
          <p:cNvSpPr txBox="1"/>
          <p:nvPr/>
        </p:nvSpPr>
        <p:spPr>
          <a:xfrm>
            <a:off x="10105064" y="0"/>
            <a:ext cx="20869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Dernière mise à jour le: 04/06/2020 </a:t>
            </a:r>
          </a:p>
        </p:txBody>
      </p:sp>
    </p:spTree>
    <p:extLst>
      <p:ext uri="{BB962C8B-B14F-4D97-AF65-F5344CB8AC3E}">
        <p14:creationId xmlns:p14="http://schemas.microsoft.com/office/powerpoint/2010/main" val="3359815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209799" y="1977"/>
            <a:ext cx="7772400" cy="6158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>
                <a:solidFill>
                  <a:srgbClr val="22378B"/>
                </a:solidFill>
                <a:latin typeface="Comb Pro Normal" pitchFamily="50" charset="0"/>
              </a:rPr>
              <a:t>BRETAGNE</a:t>
            </a: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219189"/>
              </p:ext>
            </p:extLst>
          </p:nvPr>
        </p:nvGraphicFramePr>
        <p:xfrm>
          <a:off x="83286" y="639978"/>
          <a:ext cx="12159049" cy="5264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1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1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0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9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5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rgbClr val="22378B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Nom du jardin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rgbClr val="22378B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Adresse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rgbClr val="22378B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Informations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kern="1200" dirty="0">
                          <a:solidFill>
                            <a:srgbClr val="22378B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Tarif</a:t>
                      </a:r>
                      <a:r>
                        <a:rPr lang="fr-FR" sz="900" b="0" kern="1200" baseline="0" dirty="0">
                          <a:solidFill>
                            <a:srgbClr val="22378B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fr-FR" sz="900" b="0" kern="1200" dirty="0">
                          <a:solidFill>
                            <a:srgbClr val="22378B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(neurodon inclus)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kern="1200" dirty="0">
                          <a:solidFill>
                            <a:srgbClr val="22378B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Site internet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55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Parc de La </a:t>
                      </a:r>
                      <a:r>
                        <a:rPr lang="fr-FR" sz="900" b="0" i="0" u="none" strike="noStrike" cap="all" baseline="0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Moglais</a:t>
                      </a:r>
                      <a:endParaRPr lang="fr-FR" sz="900" b="0" i="0" u="none" strike="noStrike" cap="all" baseline="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La Poterie 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22400</a:t>
                      </a:r>
                      <a:r>
                        <a:rPr lang="fr-FR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 </a:t>
                      </a:r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LAMBALLE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Les 20 et 21 juin 2020 de 14h30 à 18h30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Tél : 06 20 79 62 37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5 €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solidFill>
                            <a:schemeClr val="tx1"/>
                          </a:solidFill>
                          <a:latin typeface="AkkuratStd" panose="020B0504020101020102" pitchFamily="34" charset="0"/>
                        </a:rPr>
                        <a:t>apjb.org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55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Jardin Au Bout de La lande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21 Toul </a:t>
                      </a:r>
                      <a:r>
                        <a:rPr lang="fr-FR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Dous</a:t>
                      </a:r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22340 PLEVIN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Les 20 et 21 juin 2020 de 13h à 18h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Tél : 02 96 29 63 66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5 € et gratuit pour les moins de 16 ans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latin typeface="AkkuratStd" panose="020B0504020101020102" pitchFamily="34" charset="0"/>
                        </a:rPr>
                        <a:t>apjb.org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55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Jardin de </a:t>
                      </a:r>
                      <a:r>
                        <a:rPr lang="fr-FR" sz="900" b="0" i="0" u="none" strike="noStrike" cap="all" baseline="0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Kerlann</a:t>
                      </a:r>
                      <a:endParaRPr lang="fr-FR" sz="900" b="0" i="0" u="none" strike="noStrike" cap="all" baseline="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7, </a:t>
                      </a:r>
                      <a:r>
                        <a:rPr lang="fr-FR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kerlann</a:t>
                      </a:r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22390</a:t>
                      </a:r>
                      <a:r>
                        <a:rPr lang="fr-FR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 </a:t>
                      </a:r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BOURBRIAC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Les 20 et 21 juin 2020 de 10h à 18h30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Tél : 02 96 43 44 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2 €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solidFill>
                            <a:schemeClr val="tx1"/>
                          </a:solidFill>
                          <a:latin typeface="AkkuratStd" panose="020B0504020101020102" pitchFamily="34" charset="0"/>
                        </a:rPr>
                        <a:t>apjb.org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55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 Jardin des saules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3, rue du champ aux moines 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22630</a:t>
                      </a:r>
                      <a:r>
                        <a:rPr lang="fr-FR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 </a:t>
                      </a:r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SAINT ANDRÉ DES EAUX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Les 20 et 21 juin 2020 de 10h à 12h et de 14h à 18h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Tél</a:t>
                      </a:r>
                      <a:r>
                        <a:rPr lang="fr-FR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 : </a:t>
                      </a:r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02 96 27 48 18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5€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solidFill>
                            <a:schemeClr val="tx1"/>
                          </a:solidFill>
                          <a:latin typeface="AkkuratStd" panose="020B0504020101020102" pitchFamily="34" charset="0"/>
                        </a:rPr>
                        <a:t>jds.mfpiel.fr/-accueil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55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Moulin de </a:t>
                      </a:r>
                      <a:r>
                        <a:rPr lang="fr-FR" sz="900" b="0" i="0" u="none" strike="noStrike" cap="all" baseline="0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Traou</a:t>
                      </a:r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 </a:t>
                      </a:r>
                      <a:r>
                        <a:rPr lang="fr-FR" sz="900" b="0" i="0" u="none" strike="noStrike" cap="all" baseline="0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Meur</a:t>
                      </a:r>
                      <a:endParaRPr lang="fr-FR" sz="900" b="0" i="0" u="none" strike="noStrike" cap="all" baseline="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Lieu-dit le passage 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22740 </a:t>
                      </a:r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Pleudaniel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Les 20 et 21 </a:t>
                      </a:r>
                      <a:r>
                        <a:rPr lang="fr-FR" sz="900" b="0" i="0" u="none" strike="noStrike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juin 2020 de 12h </a:t>
                      </a:r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à 20h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2 €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latin typeface="AkkuratStd" panose="020B0504020101020102" pitchFamily="34" charset="0"/>
                        </a:rPr>
                        <a:t>apjb.org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455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UN JARDIN EN VILLE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16 rue au lin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fr-F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22570 GOUAREC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Les 20 et 21 juin 2020 de 14h à 18h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Tél: 02 96 24 90 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6€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latin typeface="AkkuratStd" panose="020B0504020101020102" pitchFamily="34" charset="0"/>
                        </a:rPr>
                        <a:t>apjb.org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740184"/>
                  </a:ext>
                </a:extLst>
              </a:tr>
              <a:tr h="38455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900" b="0" i="0" u="none" strike="noStrike" kern="1200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LE JARDIN DU CHAMP CLOS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900" b="0" i="0" u="none" strike="noStrike" kern="1200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22940 PLAINTEL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Les</a:t>
                      </a:r>
                      <a:r>
                        <a:rPr lang="pt-B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 20 et 21 juin 2020 de 10h à 18h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Tél</a:t>
                      </a:r>
                      <a:r>
                        <a:rPr lang="pt-B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fr-FR" sz="9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06 10 50 61 34 </a:t>
                      </a:r>
                      <a:endParaRPr lang="pt-BR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FR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FR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581273"/>
                  </a:ext>
                </a:extLst>
              </a:tr>
              <a:tr h="38455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900" b="0" i="0" u="none" strike="noStrike" kern="1200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L'ATELIER DE KERVASCLET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104, </a:t>
                      </a:r>
                      <a:r>
                        <a:rPr lang="fr-FR" sz="9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Kervasclet</a:t>
                      </a:r>
                      <a:endParaRPr lang="fr-FR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fr-F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22700 PERROS GUIREC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Les</a:t>
                      </a:r>
                      <a:r>
                        <a:rPr lang="pt-B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 20 et 21 juin de 10h à 12h et de 14h à 18h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Tél</a:t>
                      </a:r>
                      <a:r>
                        <a:rPr lang="pt-B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en-GB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06 15 27 44 07</a:t>
                      </a:r>
                      <a:r>
                        <a:rPr lang="fr-F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 </a:t>
                      </a:r>
                      <a:endParaRPr lang="pt-BR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FR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FR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095467"/>
                  </a:ext>
                </a:extLst>
              </a:tr>
              <a:tr h="38455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Jardins de Kerdalo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Jardins de Kerdalo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22220 </a:t>
                      </a:r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Trédarzec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Les 20 et 21 juin 2020 de 14h à 18h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Tél : 06 62 04 55 89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solidFill>
                            <a:schemeClr val="tx1"/>
                          </a:solidFill>
                          <a:latin typeface="AkkuratStd" panose="020B0504020101020102" pitchFamily="34" charset="0"/>
                        </a:rPr>
                        <a:t>12€</a:t>
                      </a:r>
                      <a:r>
                        <a:rPr lang="fr-FR" sz="900" b="0" baseline="0" dirty="0">
                          <a:solidFill>
                            <a:schemeClr val="tx1"/>
                          </a:solidFill>
                          <a:latin typeface="AkkuratStd" panose="020B0504020101020102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fr-FR" sz="900" b="0" baseline="0" dirty="0">
                          <a:solidFill>
                            <a:schemeClr val="tx1"/>
                          </a:solidFill>
                          <a:latin typeface="AkkuratStd" panose="020B0504020101020102" pitchFamily="34" charset="0"/>
                        </a:rPr>
                        <a:t>Enfant à partir de 4 ans : 7€</a:t>
                      </a:r>
                      <a:endParaRPr lang="fr-FR" sz="900" b="0" dirty="0">
                        <a:solidFill>
                          <a:schemeClr val="tx1"/>
                        </a:solidFill>
                        <a:latin typeface="AkkuratStd" panose="020B0504020101020102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solidFill>
                            <a:schemeClr val="tx1"/>
                          </a:solidFill>
                          <a:latin typeface="AkkuratStd" panose="020B0504020101020102" pitchFamily="34" charset="0"/>
                        </a:rPr>
                        <a:t>lesjardinsdekerdalo.com/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218989"/>
                  </a:ext>
                </a:extLst>
              </a:tr>
              <a:tr h="38455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CHÂTEAU de </a:t>
                      </a:r>
                      <a:r>
                        <a:rPr lang="fr-FR" sz="900" b="0" i="0" u="none" strike="noStrike" cap="all" baseline="0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Catuélan</a:t>
                      </a:r>
                      <a:endParaRPr lang="fr-FR" sz="900" b="0" i="0" u="none" strike="noStrike" cap="all" baseline="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Catuélan</a:t>
                      </a:r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22150 </a:t>
                      </a:r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Hénon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Les 20 et 21 juin 2020 de 10h à 12h et de 14h à 18h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Tél: 02 96 73 40 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2 €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latin typeface="AkkuratStd" panose="020B0504020101020102" pitchFamily="34" charset="0"/>
                        </a:rPr>
                        <a:t>apjb.org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898061"/>
                  </a:ext>
                </a:extLst>
              </a:tr>
              <a:tr h="38455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Jardin de la Levrette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Jardin de la levrette 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22350</a:t>
                      </a:r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 </a:t>
                      </a:r>
                      <a:r>
                        <a:rPr lang="fr-FR" sz="900" b="0" i="0" u="none" strike="noStrike" cap="all" baseline="0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Yvignac</a:t>
                      </a:r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-la-Tour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Les 20 et 21 juin 2020 de 10h à 19h</a:t>
                      </a:r>
                      <a:r>
                        <a:rPr lang="fr-FR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 </a:t>
                      </a:r>
                      <a:endParaRPr lang="fr-FR" sz="900" b="0" i="0" u="none" strike="noStrike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</a:endParaRP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Tél : 06 88 60 45 92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5 €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solidFill>
                            <a:schemeClr val="tx1"/>
                          </a:solidFill>
                          <a:latin typeface="AkkuratStd" panose="020B0504020101020102" pitchFamily="34" charset="0"/>
                        </a:rPr>
                        <a:t>jardindelalevrette.com/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413086"/>
                  </a:ext>
                </a:extLst>
              </a:tr>
              <a:tr h="38455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Château de </a:t>
                      </a:r>
                      <a:r>
                        <a:rPr lang="fr-FR" sz="900" b="0" i="0" u="none" strike="noStrike" cap="all" baseline="0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Bogard</a:t>
                      </a:r>
                      <a:endParaRPr lang="fr-FR" sz="900" b="0" i="0" u="none" strike="noStrike" cap="all" baseline="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Bogard</a:t>
                      </a:r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22120</a:t>
                      </a:r>
                      <a:r>
                        <a:rPr lang="fr-FR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 </a:t>
                      </a:r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QUESSOY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Les 20 et 21 juin 2020 de 14h30 à 17h30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(visites guidées 14h – 16h – 17h30)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Réservation au: 02 96 42 38 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7€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solidFill>
                            <a:schemeClr val="tx1"/>
                          </a:solidFill>
                          <a:latin typeface="AkkuratStd" panose="020B0504020101020102" pitchFamily="34" charset="0"/>
                        </a:rPr>
                        <a:t>chateau-de-bogard.com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156788"/>
                  </a:ext>
                </a:extLst>
              </a:tr>
              <a:tr h="38455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Parc et Jardin du Colombier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 Colombier 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22150</a:t>
                      </a:r>
                      <a:r>
                        <a:rPr lang="fr-FR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 </a:t>
                      </a:r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HÉNON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Les 20 et 21 juin 2020 de 9h à 18h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Tél : 06 72 65 66 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7 € et gratuit pour les enfants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solidFill>
                            <a:schemeClr val="tx1"/>
                          </a:solidFill>
                          <a:latin typeface="AkkuratStd" panose="020B0504020101020102" pitchFamily="34" charset="0"/>
                        </a:rPr>
                        <a:t>apjb.org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873779"/>
                  </a:ext>
                </a:extLst>
              </a:tr>
            </a:tbl>
          </a:graphicData>
        </a:graphic>
      </p:graphicFrame>
      <p:sp>
        <p:nvSpPr>
          <p:cNvPr id="6" name="Trapèze 5"/>
          <p:cNvSpPr/>
          <p:nvPr/>
        </p:nvSpPr>
        <p:spPr>
          <a:xfrm>
            <a:off x="0" y="343108"/>
            <a:ext cx="2026508" cy="296562"/>
          </a:xfrm>
          <a:prstGeom prst="trapezoid">
            <a:avLst/>
          </a:prstGeom>
          <a:solidFill>
            <a:srgbClr val="223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3270915" y="6381505"/>
            <a:ext cx="5687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solidFill>
                  <a:srgbClr val="22378B"/>
                </a:solidFill>
                <a:latin typeface="AkkuratStd" panose="020B0504020101020102" pitchFamily="34" charset="0"/>
              </a:rPr>
              <a:t>Bretagne</a:t>
            </a:r>
            <a:r>
              <a:rPr lang="fr-FR" sz="1200" dirty="0">
                <a:latin typeface="AkkuratStd" panose="020B0504020101020102" pitchFamily="34" charset="0"/>
              </a:rPr>
              <a:t> · Normandie · Pays de la Loire · Centre Val de Loire · autres régions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567" y="624102"/>
            <a:ext cx="45719" cy="5948671"/>
          </a:xfrm>
          <a:prstGeom prst="rect">
            <a:avLst/>
          </a:prstGeom>
          <a:solidFill>
            <a:srgbClr val="223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01377">
            <a:off x="-796462" y="6000363"/>
            <a:ext cx="2564585" cy="1706806"/>
          </a:xfrm>
          <a:prstGeom prst="rect">
            <a:avLst/>
          </a:prstGeom>
        </p:spPr>
      </p:pic>
      <p:pic>
        <p:nvPicPr>
          <p:cNvPr id="12" name="Espace réservé du contenu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826" y="6002871"/>
            <a:ext cx="947095" cy="94709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58606" y="306723"/>
            <a:ext cx="1509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Comb Pro Normal" pitchFamily="50" charset="0"/>
              </a:rPr>
              <a:t>Côtes d’Armor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5DF453F-083F-B84F-A525-0B8C1569E687}"/>
              </a:ext>
            </a:extLst>
          </p:cNvPr>
          <p:cNvSpPr txBox="1"/>
          <p:nvPr/>
        </p:nvSpPr>
        <p:spPr>
          <a:xfrm>
            <a:off x="10105064" y="0"/>
            <a:ext cx="20869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Dernière mise à jour le: 04/06/2020 </a:t>
            </a:r>
          </a:p>
        </p:txBody>
      </p:sp>
    </p:spTree>
    <p:extLst>
      <p:ext uri="{BB962C8B-B14F-4D97-AF65-F5344CB8AC3E}">
        <p14:creationId xmlns:p14="http://schemas.microsoft.com/office/powerpoint/2010/main" val="467683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209799" y="1977"/>
            <a:ext cx="7772400" cy="6158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>
                <a:solidFill>
                  <a:srgbClr val="22378B"/>
                </a:solidFill>
                <a:latin typeface="Comb Pro Normal" pitchFamily="50" charset="0"/>
              </a:rPr>
              <a:t>BRETAGNE</a:t>
            </a:r>
          </a:p>
        </p:txBody>
      </p:sp>
      <p:sp>
        <p:nvSpPr>
          <p:cNvPr id="2" name="Rectangle 1"/>
          <p:cNvSpPr/>
          <p:nvPr/>
        </p:nvSpPr>
        <p:spPr>
          <a:xfrm>
            <a:off x="3281493" y="6373487"/>
            <a:ext cx="56290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solidFill>
                  <a:srgbClr val="22378B"/>
                </a:solidFill>
                <a:latin typeface="AkkuratStd" panose="020B0504020101020102" pitchFamily="34" charset="0"/>
              </a:rPr>
              <a:t>Bretagne</a:t>
            </a:r>
            <a:r>
              <a:rPr lang="fr-FR" sz="1200" dirty="0">
                <a:latin typeface="AkkuratStd" panose="020B0504020101020102" pitchFamily="34" charset="0"/>
              </a:rPr>
              <a:t> · Normandie · Pays de la Loire · Centre Val de Loire · autres régions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CD38F18-34E6-46A9-8BC9-F41CA4641FF0}"/>
              </a:ext>
            </a:extLst>
          </p:cNvPr>
          <p:cNvSpPr/>
          <p:nvPr/>
        </p:nvSpPr>
        <p:spPr>
          <a:xfrm>
            <a:off x="52700" y="617798"/>
            <a:ext cx="45719" cy="5948671"/>
          </a:xfrm>
          <a:prstGeom prst="rect">
            <a:avLst/>
          </a:prstGeom>
          <a:solidFill>
            <a:srgbClr val="223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92CB1801-DE61-411F-82F4-E09A14405D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054648"/>
              </p:ext>
            </p:extLst>
          </p:nvPr>
        </p:nvGraphicFramePr>
        <p:xfrm>
          <a:off x="106129" y="2124314"/>
          <a:ext cx="12091622" cy="1861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7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2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8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42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rgbClr val="22378B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Nom du jardin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rgbClr val="22378B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Adresse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rgbClr val="22378B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Informations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kern="1200" dirty="0">
                          <a:solidFill>
                            <a:srgbClr val="22378B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Tarif ( neurodon inclus)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kern="1200" dirty="0">
                          <a:solidFill>
                            <a:srgbClr val="22378B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Site internet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PARC DU BOIS CORNILLE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Rue du château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35450 VAL-D’IZE</a:t>
                      </a:r>
                      <a:endParaRPr lang="fr-FR" sz="900" b="0" i="0" u="none" strike="noStrike" cap="all" baseline="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tx1"/>
                          </a:solidFill>
                          <a:latin typeface="AkkuratStd" panose="020B0504020101020102" pitchFamily="34" charset="0"/>
                        </a:rPr>
                        <a:t>Les 20 et 21 juin 2020 de 10h à 19h</a:t>
                      </a:r>
                    </a:p>
                    <a:p>
                      <a:pPr algn="ctr"/>
                      <a:r>
                        <a:rPr lang="fr-FR" sz="900" dirty="0">
                          <a:solidFill>
                            <a:schemeClr val="tx1"/>
                          </a:solidFill>
                          <a:latin typeface="AkkuratStd" panose="020B0504020101020102" pitchFamily="34" charset="0"/>
                        </a:rPr>
                        <a:t>Tél : 06 07 79 11 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6€ et gratuit pour les enfants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tx1"/>
                          </a:solidFill>
                          <a:latin typeface="AkkuratStd" panose="020B0504020101020102" pitchFamily="34" charset="0"/>
                        </a:rPr>
                        <a:t>boiscornille.fr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Jardins du Château de la </a:t>
                      </a:r>
                      <a:r>
                        <a:rPr lang="fr-FR" sz="900" b="0" i="0" u="none" strike="noStrike" cap="all" baseline="0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Ballue</a:t>
                      </a:r>
                      <a:endParaRPr lang="fr-FR" sz="900" b="0" i="0" u="none" strike="noStrike" cap="all" baseline="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La Balue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35560 </a:t>
                      </a:r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Bazouges-la-Pérouse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Les 20 et 21 juin 2020 de 10h à 18h30 sans interruption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Tél : 02 99 97 47 86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 Adulte 10,50 € ; Etudiant, 10-18 ans, demandeur d'emploi : 8,50 €  Gratuit jusqu'à 10 ans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tx1"/>
                          </a:solidFill>
                          <a:latin typeface="AkkuratStd" panose="020B0504020101020102" pitchFamily="34" charset="0"/>
                        </a:rPr>
                        <a:t>la-ballue.com/</a:t>
                      </a:r>
                      <a:r>
                        <a:rPr lang="fr-FR" sz="900" dirty="0" err="1">
                          <a:solidFill>
                            <a:schemeClr val="tx1"/>
                          </a:solidFill>
                          <a:latin typeface="AkkuratStd" panose="020B0504020101020102" pitchFamily="34" charset="0"/>
                        </a:rPr>
                        <a:t>fr</a:t>
                      </a:r>
                      <a:r>
                        <a:rPr lang="fr-FR" sz="900" dirty="0">
                          <a:solidFill>
                            <a:schemeClr val="tx1"/>
                          </a:solidFill>
                          <a:latin typeface="AkkuratStd" panose="020B0504020101020102" pitchFamily="34" charset="0"/>
                        </a:rPr>
                        <a:t>/jardins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48134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JARDINS DU CHÂTEAU DE LA BOURBANSAIS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La </a:t>
                      </a:r>
                      <a:r>
                        <a:rPr lang="fr-FR" sz="9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bourbansais</a:t>
                      </a:r>
                      <a:endParaRPr lang="fr-FR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fr-F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35720 PLEUGUENEUC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Les 20 et 21 juin 2020 de 10h à 19h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fr-F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Tél: 02 99 69 40 07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Adulte 21€ ; Enfant 15€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Labourbansais.com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5119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ARBOPARC GUIPRY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Rue Theodore Botrel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35380 GUIPRY - MESSAC</a:t>
                      </a:r>
                      <a:endParaRPr lang="fr-FR" sz="900" b="0" i="0" u="none" strike="noStrike" cap="all" baseline="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Les 20 et 21 juin 2020 de 10h à 12 et de 14h à 17h30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Entrée libre (participation à l’opération 2€)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tx1"/>
                          </a:solidFill>
                          <a:latin typeface="AkkuratStd" panose="020B0504020101020102" pitchFamily="34" charset="0"/>
                        </a:rPr>
                        <a:t>apjb.org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222727"/>
                  </a:ext>
                </a:extLst>
              </a:tr>
            </a:tbl>
          </a:graphicData>
        </a:graphic>
      </p:graphicFrame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4EA06669-35D5-2B41-9C69-27A9EEDDB6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753278"/>
              </p:ext>
            </p:extLst>
          </p:nvPr>
        </p:nvGraphicFramePr>
        <p:xfrm>
          <a:off x="106129" y="4273791"/>
          <a:ext cx="12116338" cy="1176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3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3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2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1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55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rgbClr val="22378B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Nom du jardin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rgbClr val="22378B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Adresse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rgbClr val="22378B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Informations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kern="1200" dirty="0">
                          <a:solidFill>
                            <a:srgbClr val="22378B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Tarif ( neurodon inclus)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kern="1200" dirty="0">
                          <a:solidFill>
                            <a:srgbClr val="22378B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Site internet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39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900" b="0" i="0" u="none" strike="noStrike" kern="1200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Le </a:t>
                      </a:r>
                      <a:r>
                        <a:rPr lang="fr-FR" sz="900" b="0" i="0" u="none" strike="noStrike" kern="1200" cap="all" baseline="0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coscro</a:t>
                      </a:r>
                      <a:endParaRPr lang="fr-FR" sz="900" b="0" i="0" u="none" strike="noStrike" kern="1200" cap="all" baseline="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900" b="0" i="0" u="none" strike="noStrike" kern="1200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56160 </a:t>
                      </a:r>
                      <a:r>
                        <a:rPr lang="fr-FR" sz="900" b="0" i="0" u="none" strike="noStrike" kern="1200" cap="all" baseline="0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lignol</a:t>
                      </a:r>
                      <a:endParaRPr lang="fr-FR" sz="900" b="0" i="0" u="none" strike="noStrike" kern="1200" cap="all" baseline="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Le 20 juin 2020 de 14h à 19h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Le 21 juin 2020 de 10h à 12h et de 14h à 19h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Tél</a:t>
                      </a:r>
                      <a:r>
                        <a:rPr lang="pt-B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: 02 97 27 06 01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7€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FR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39008"/>
                  </a:ext>
                </a:extLst>
              </a:tr>
              <a:tr h="46239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900" b="0" i="0" u="none" strike="noStrike" kern="1200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JARDINS DE CARADEC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900" b="0" i="0" u="none" strike="noStrike" kern="1200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56250 STIVOLFF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Les 20 et 21 juin 2020 de 10h à 12h et de 14h à 18h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fr-F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Tél: 06 47 01 68 77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FR" sz="900" b="0" i="0" u="none" strike="noStrike" kern="1200" cap="all" baseline="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FR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528099"/>
                  </a:ext>
                </a:extLst>
              </a:tr>
            </a:tbl>
          </a:graphicData>
        </a:graphic>
      </p:graphicFrame>
      <p:sp>
        <p:nvSpPr>
          <p:cNvPr id="21" name="Trapèze 20">
            <a:extLst>
              <a:ext uri="{FF2B5EF4-FFF2-40B4-BE49-F238E27FC236}">
                <a16:creationId xmlns:a16="http://schemas.microsoft.com/office/drawing/2014/main" id="{753DD679-4125-5245-B632-7598A8446341}"/>
              </a:ext>
            </a:extLst>
          </p:cNvPr>
          <p:cNvSpPr/>
          <p:nvPr/>
        </p:nvSpPr>
        <p:spPr>
          <a:xfrm>
            <a:off x="1959" y="3977229"/>
            <a:ext cx="2016000" cy="296562"/>
          </a:xfrm>
          <a:prstGeom prst="trapezoid">
            <a:avLst/>
          </a:prstGeom>
          <a:solidFill>
            <a:srgbClr val="223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B13E986-9585-1349-8E2B-E1BA67F3A136}"/>
              </a:ext>
            </a:extLst>
          </p:cNvPr>
          <p:cNvSpPr txBox="1"/>
          <p:nvPr/>
        </p:nvSpPr>
        <p:spPr>
          <a:xfrm>
            <a:off x="433469" y="3940844"/>
            <a:ext cx="1221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Comb Pro Normal" pitchFamily="50" charset="0"/>
              </a:rPr>
              <a:t>Morbihan</a:t>
            </a:r>
          </a:p>
        </p:txBody>
      </p:sp>
      <p:pic>
        <p:nvPicPr>
          <p:cNvPr id="20" name="Espace réservé du contenu 4">
            <a:extLst>
              <a:ext uri="{FF2B5EF4-FFF2-40B4-BE49-F238E27FC236}">
                <a16:creationId xmlns:a16="http://schemas.microsoft.com/office/drawing/2014/main" id="{EEE7A18B-8501-FA41-AE21-C9E0C2BCA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826" y="6002871"/>
            <a:ext cx="947095" cy="947095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7B5DCBAA-4B08-ED4B-B106-363269AED14D}"/>
              </a:ext>
            </a:extLst>
          </p:cNvPr>
          <p:cNvSpPr txBox="1"/>
          <p:nvPr/>
        </p:nvSpPr>
        <p:spPr>
          <a:xfrm>
            <a:off x="10105064" y="0"/>
            <a:ext cx="20869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Dernière mise à jour le: 04/06/2020 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18923969-814C-1B46-BD6D-D56C5DECB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001377">
            <a:off x="-796462" y="6000363"/>
            <a:ext cx="2564585" cy="1706806"/>
          </a:xfrm>
          <a:prstGeom prst="rect">
            <a:avLst/>
          </a:prstGeom>
        </p:spPr>
      </p:pic>
      <p:sp>
        <p:nvSpPr>
          <p:cNvPr id="26" name="Trapèze 25">
            <a:extLst>
              <a:ext uri="{FF2B5EF4-FFF2-40B4-BE49-F238E27FC236}">
                <a16:creationId xmlns:a16="http://schemas.microsoft.com/office/drawing/2014/main" id="{088B85CD-D0FE-724F-8BE4-33D7F2D4EE76}"/>
              </a:ext>
            </a:extLst>
          </p:cNvPr>
          <p:cNvSpPr/>
          <p:nvPr/>
        </p:nvSpPr>
        <p:spPr>
          <a:xfrm>
            <a:off x="0" y="1823466"/>
            <a:ext cx="2088000" cy="296562"/>
          </a:xfrm>
          <a:prstGeom prst="trapezoid">
            <a:avLst/>
          </a:prstGeom>
          <a:solidFill>
            <a:srgbClr val="223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3C8605D-19AF-A549-99ED-7EFD32DAB863}"/>
              </a:ext>
            </a:extLst>
          </p:cNvPr>
          <p:cNvSpPr txBox="1"/>
          <p:nvPr/>
        </p:nvSpPr>
        <p:spPr>
          <a:xfrm>
            <a:off x="318416" y="1787081"/>
            <a:ext cx="138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Comb Pro Normal" pitchFamily="50" charset="0"/>
              </a:rPr>
              <a:t>Ile et Vilaine</a:t>
            </a:r>
          </a:p>
        </p:txBody>
      </p:sp>
      <p:graphicFrame>
        <p:nvGraphicFramePr>
          <p:cNvPr id="28" name="Tableau 27">
            <a:extLst>
              <a:ext uri="{FF2B5EF4-FFF2-40B4-BE49-F238E27FC236}">
                <a16:creationId xmlns:a16="http://schemas.microsoft.com/office/drawing/2014/main" id="{EDEECF0B-124A-3C42-8057-69AE99F215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668663"/>
              </p:ext>
            </p:extLst>
          </p:nvPr>
        </p:nvGraphicFramePr>
        <p:xfrm>
          <a:off x="98939" y="642575"/>
          <a:ext cx="12116338" cy="1176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3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3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2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1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55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rgbClr val="22378B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Nom du jardin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rgbClr val="22378B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Adresse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rgbClr val="22378B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Informations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kern="1200" dirty="0">
                          <a:solidFill>
                            <a:srgbClr val="22378B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Tarif ( neurodon inclus)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kern="1200" dirty="0">
                          <a:solidFill>
                            <a:srgbClr val="22378B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Site internet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390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Château de </a:t>
                      </a:r>
                      <a:r>
                        <a:rPr lang="fr-FR" sz="900" b="0" i="0" u="none" strike="noStrike" cap="all" baseline="0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hac</a:t>
                      </a:r>
                      <a:endParaRPr lang="fr-FR" sz="900" b="0" i="0" u="none" strike="noStrike" cap="all" baseline="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22630 LE QUIOU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 20 juin 2020 de 13h à 19h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Tél: 02 96 83 43 06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3€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b="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AkkuratStd" panose="020B0504020101020102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39008"/>
                  </a:ext>
                </a:extLst>
              </a:tr>
              <a:tr h="462390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 jardin de </a:t>
                      </a:r>
                      <a:r>
                        <a:rPr lang="fr-FR" sz="900" b="0" i="0" u="none" strike="noStrike" cap="all" baseline="0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Pellinec</a:t>
                      </a:r>
                      <a:endParaRPr lang="fr-FR" sz="900" b="0" i="0" u="none" strike="noStrike" cap="all" baseline="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Fond de la baie de </a:t>
                      </a:r>
                      <a:r>
                        <a:rPr lang="fr-FR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pellinec</a:t>
                      </a:r>
                      <a:endParaRPr lang="fr-FR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</a:endParaRPr>
                    </a:p>
                    <a:p>
                      <a:pPr algn="ctr" fontAlgn="b"/>
                      <a:r>
                        <a:rPr lang="fr-FR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22710 PENVENAN</a:t>
                      </a:r>
                      <a:endParaRPr lang="fr-FR" sz="900" b="0" i="0" u="none" strike="noStrike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Les 20 et 21 juin 2020 de 14h à 18h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Tél : 02 96 92 82 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Adulte 10 € ; Enfant 5 €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solidFill>
                            <a:schemeClr val="tx1"/>
                          </a:solidFill>
                          <a:latin typeface="AkkuratStd" panose="020B0504020101020102" pitchFamily="34" charset="0"/>
                        </a:rPr>
                        <a:t>le-jardin-de-pellinec.fr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528099"/>
                  </a:ext>
                </a:extLst>
              </a:tr>
            </a:tbl>
          </a:graphicData>
        </a:graphic>
      </p:graphicFrame>
      <p:sp>
        <p:nvSpPr>
          <p:cNvPr id="30" name="Trapèze 29">
            <a:extLst>
              <a:ext uri="{FF2B5EF4-FFF2-40B4-BE49-F238E27FC236}">
                <a16:creationId xmlns:a16="http://schemas.microsoft.com/office/drawing/2014/main" id="{E2F4F9E0-034F-C648-A1C6-78516E7D84F4}"/>
              </a:ext>
            </a:extLst>
          </p:cNvPr>
          <p:cNvSpPr/>
          <p:nvPr/>
        </p:nvSpPr>
        <p:spPr>
          <a:xfrm>
            <a:off x="0" y="343108"/>
            <a:ext cx="2026508" cy="296562"/>
          </a:xfrm>
          <a:prstGeom prst="trapezoid">
            <a:avLst/>
          </a:prstGeom>
          <a:solidFill>
            <a:srgbClr val="223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F83DB86A-29A7-2144-BF59-AD1C3AA26E79}"/>
              </a:ext>
            </a:extLst>
          </p:cNvPr>
          <p:cNvSpPr txBox="1"/>
          <p:nvPr/>
        </p:nvSpPr>
        <p:spPr>
          <a:xfrm>
            <a:off x="258606" y="306723"/>
            <a:ext cx="1509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Comb Pro Normal" pitchFamily="50" charset="0"/>
              </a:rPr>
              <a:t>Côtes d’Armor</a:t>
            </a:r>
          </a:p>
        </p:txBody>
      </p:sp>
    </p:spTree>
    <p:extLst>
      <p:ext uri="{BB962C8B-B14F-4D97-AF65-F5344CB8AC3E}">
        <p14:creationId xmlns:p14="http://schemas.microsoft.com/office/powerpoint/2010/main" val="2167578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70EC9665-EAAF-F848-B527-346DC8B377D2}"/>
              </a:ext>
            </a:extLst>
          </p:cNvPr>
          <p:cNvSpPr txBox="1">
            <a:spLocks/>
          </p:cNvSpPr>
          <p:nvPr/>
        </p:nvSpPr>
        <p:spPr>
          <a:xfrm>
            <a:off x="2209799" y="1977"/>
            <a:ext cx="7772400" cy="6158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>
                <a:solidFill>
                  <a:srgbClr val="22378B"/>
                </a:solidFill>
                <a:latin typeface="Comb Pro Normal" pitchFamily="50" charset="0"/>
              </a:rPr>
              <a:t>BRETAGNE</a:t>
            </a:r>
          </a:p>
        </p:txBody>
      </p:sp>
      <p:sp>
        <p:nvSpPr>
          <p:cNvPr id="5" name="Trapèze 4">
            <a:extLst>
              <a:ext uri="{FF2B5EF4-FFF2-40B4-BE49-F238E27FC236}">
                <a16:creationId xmlns:a16="http://schemas.microsoft.com/office/drawing/2014/main" id="{B26B56A8-02EB-7449-83D6-C12E6049FD54}"/>
              </a:ext>
            </a:extLst>
          </p:cNvPr>
          <p:cNvSpPr/>
          <p:nvPr/>
        </p:nvSpPr>
        <p:spPr>
          <a:xfrm>
            <a:off x="0" y="343108"/>
            <a:ext cx="2026508" cy="296562"/>
          </a:xfrm>
          <a:prstGeom prst="trapezoid">
            <a:avLst/>
          </a:prstGeom>
          <a:solidFill>
            <a:srgbClr val="223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3782C2-DE20-E345-A726-495C9944F325}"/>
              </a:ext>
            </a:extLst>
          </p:cNvPr>
          <p:cNvSpPr/>
          <p:nvPr/>
        </p:nvSpPr>
        <p:spPr>
          <a:xfrm>
            <a:off x="3270915" y="6381505"/>
            <a:ext cx="5687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solidFill>
                  <a:srgbClr val="22378B"/>
                </a:solidFill>
                <a:latin typeface="AkkuratStd" panose="020B0504020101020102" pitchFamily="34" charset="0"/>
              </a:rPr>
              <a:t>Bretagne</a:t>
            </a:r>
            <a:r>
              <a:rPr lang="fr-FR" sz="1200" dirty="0">
                <a:latin typeface="AkkuratStd" panose="020B0504020101020102" pitchFamily="34" charset="0"/>
              </a:rPr>
              <a:t> · Normandie · Pays de la Loire · Centre Val de Loire · autres régions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AC3F04-059F-904A-B7BD-A2076E340E42}"/>
              </a:ext>
            </a:extLst>
          </p:cNvPr>
          <p:cNvSpPr/>
          <p:nvPr/>
        </p:nvSpPr>
        <p:spPr>
          <a:xfrm>
            <a:off x="37567" y="624102"/>
            <a:ext cx="45719" cy="5948671"/>
          </a:xfrm>
          <a:prstGeom prst="rect">
            <a:avLst/>
          </a:prstGeom>
          <a:solidFill>
            <a:srgbClr val="223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381B90E-B86C-8A4A-A89F-8C279329A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1377">
            <a:off x="-796462" y="6000363"/>
            <a:ext cx="2564585" cy="1706806"/>
          </a:xfrm>
          <a:prstGeom prst="rect">
            <a:avLst/>
          </a:prstGeom>
        </p:spPr>
      </p:pic>
      <p:pic>
        <p:nvPicPr>
          <p:cNvPr id="9" name="Espace réservé du contenu 4">
            <a:extLst>
              <a:ext uri="{FF2B5EF4-FFF2-40B4-BE49-F238E27FC236}">
                <a16:creationId xmlns:a16="http://schemas.microsoft.com/office/drawing/2014/main" id="{6730425D-8515-B344-A14B-A0C74CF2D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826" y="6002871"/>
            <a:ext cx="947095" cy="94709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A7EC209-5C60-3848-8F44-C87117CCCF56}"/>
              </a:ext>
            </a:extLst>
          </p:cNvPr>
          <p:cNvSpPr txBox="1"/>
          <p:nvPr/>
        </p:nvSpPr>
        <p:spPr>
          <a:xfrm>
            <a:off x="517213" y="306723"/>
            <a:ext cx="1509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Comb Pro Normal" pitchFamily="50" charset="0"/>
              </a:rPr>
              <a:t>Finistère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F58A08F-BBF1-E249-84EE-300B77FB7789}"/>
              </a:ext>
            </a:extLst>
          </p:cNvPr>
          <p:cNvSpPr txBox="1"/>
          <p:nvPr/>
        </p:nvSpPr>
        <p:spPr>
          <a:xfrm>
            <a:off x="10105064" y="0"/>
            <a:ext cx="20869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Dernière mise à jour le: 04/06/2020 </a:t>
            </a:r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E9CF90E2-354C-FC4F-8E47-F53CD7B2B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213611"/>
              </p:ext>
            </p:extLst>
          </p:nvPr>
        </p:nvGraphicFramePr>
        <p:xfrm>
          <a:off x="94172" y="643297"/>
          <a:ext cx="12116338" cy="1463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3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3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2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1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55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007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rgbClr val="22378B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Nom du jardin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rgbClr val="22378B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Adresse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rgbClr val="22378B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Informations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kern="1200" dirty="0">
                          <a:solidFill>
                            <a:srgbClr val="22378B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Tarif ( neurodon inclus)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kern="1200" dirty="0">
                          <a:solidFill>
                            <a:srgbClr val="22378B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Site internet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Les Jardins de </a:t>
                      </a:r>
                      <a:r>
                        <a:rPr lang="fr-FR" sz="900" b="0" i="0" u="none" strike="noStrike" cap="all" baseline="0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Treuscoat</a:t>
                      </a:r>
                      <a:endParaRPr lang="fr-FR" sz="900" b="0" i="0" u="none" strike="noStrike" cap="all" baseline="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Treuscoat</a:t>
                      </a:r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 </a:t>
                      </a:r>
                      <a:r>
                        <a:rPr lang="fr-FR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Hec’h</a:t>
                      </a:r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 par </a:t>
                      </a:r>
                      <a:r>
                        <a:rPr lang="fr-FR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Créménet</a:t>
                      </a:r>
                      <a:endParaRPr lang="fr-FR" sz="900" b="0" i="0" u="none" strike="noStrike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</a:endParaRP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29390 </a:t>
                      </a:r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Scaër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Les 20 et 21 juin 2020 de 14h30 à 18h30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Tél : 06 85 01 55 76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6 €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tx1"/>
                          </a:solidFill>
                          <a:latin typeface="AkkuratStd" panose="020B0504020101020102" pitchFamily="34" charset="0"/>
                        </a:rPr>
                        <a:t>jardin-des-korrigans.fr/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Jardin des Sittelles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Talascorn</a:t>
                      </a:r>
                      <a:endParaRPr lang="fr-FR" sz="900" b="0" i="0" u="none" strike="noStrike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</a:endParaRP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29300 </a:t>
                      </a:r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Arzano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Les 20 et 21 juin 2020 de 10h à 19h 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Tél : 06 80 88 68 67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Adulte et plus de 13 ans : 5 €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tx1"/>
                          </a:solidFill>
                          <a:latin typeface="AkkuratStd" panose="020B0504020101020102" pitchFamily="34" charset="0"/>
                        </a:rPr>
                        <a:t>apjb.org/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Parc et jardins </a:t>
                      </a:r>
                    </a:p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du château de </a:t>
                      </a:r>
                      <a:r>
                        <a:rPr lang="fr-FR" sz="900" b="0" i="0" u="none" strike="noStrike" cap="all" baseline="0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Lanniron</a:t>
                      </a:r>
                      <a:endParaRPr lang="fr-FR" sz="900" b="0" i="0" u="none" strike="noStrike" cap="all" baseline="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Allée de </a:t>
                      </a:r>
                      <a:r>
                        <a:rPr lang="fr-FR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Lanniron</a:t>
                      </a:r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, 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29000 </a:t>
                      </a:r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Quimper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Les 20 et 21 juin 2020 de 9h à 12h30 et de 14h à 18h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samedi: seulement le matin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Tél</a:t>
                      </a:r>
                      <a:r>
                        <a:rPr lang="fr-FR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 : </a:t>
                      </a:r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02 98 90 62 02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8€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latin typeface="AkkuratStd" panose="020B0504020101020102" pitchFamily="34" charset="0"/>
                        </a:rPr>
                        <a:t>lanniron.com/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922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au 24">
            <a:extLst>
              <a:ext uri="{FF2B5EF4-FFF2-40B4-BE49-F238E27FC236}">
                <a16:creationId xmlns:a16="http://schemas.microsoft.com/office/drawing/2014/main" id="{AC47C43A-2BFD-9E4B-B119-6037FF9A3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636002"/>
              </p:ext>
            </p:extLst>
          </p:nvPr>
        </p:nvGraphicFramePr>
        <p:xfrm>
          <a:off x="98419" y="5474985"/>
          <a:ext cx="12091623" cy="673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9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4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7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20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Nom du jardin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Adresse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Informations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Tarif ( neurodon inclus)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Site internet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Jardins de </a:t>
                      </a:r>
                      <a:r>
                        <a:rPr lang="fr-FR" sz="900" b="0" i="0" u="none" strike="noStrike" cap="all" baseline="0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Brécy</a:t>
                      </a:r>
                      <a:endParaRPr lang="fr-FR" sz="900" b="0" i="0" u="none" strike="noStrike" cap="all" baseline="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Château de </a:t>
                      </a:r>
                      <a:r>
                        <a:rPr lang="fr-FR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Brécy</a:t>
                      </a:r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 - Saint Gabriel </a:t>
                      </a:r>
                      <a:r>
                        <a:rPr lang="fr-FR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Brécy</a:t>
                      </a:r>
                      <a:endParaRPr lang="fr-FR" sz="900" b="0" i="0" u="none" strike="noStrike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</a:endParaRP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14800 CREULLY SUR SEULLES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Les 20 et 21 juin 2020 De 14h30 à 18h30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Tél : 02.31.80.11.48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9€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parcsetjardins.fr/</a:t>
                      </a:r>
                      <a:endParaRPr lang="fr-FR" sz="900" dirty="0">
                        <a:solidFill>
                          <a:schemeClr val="tx1"/>
                        </a:solidFill>
                        <a:latin typeface="AkkuratStd" panose="020B0504020101020102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itre 1"/>
          <p:cNvSpPr txBox="1">
            <a:spLocks/>
          </p:cNvSpPr>
          <p:nvPr/>
        </p:nvSpPr>
        <p:spPr>
          <a:xfrm>
            <a:off x="2209799" y="1977"/>
            <a:ext cx="7772400" cy="6158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>
                <a:solidFill>
                  <a:srgbClr val="13A84C"/>
                </a:solidFill>
                <a:latin typeface="Comb Pro Normal" pitchFamily="50" charset="0"/>
              </a:rPr>
              <a:t>NORMANDIE</a:t>
            </a:r>
          </a:p>
        </p:txBody>
      </p:sp>
      <p:sp>
        <p:nvSpPr>
          <p:cNvPr id="2" name="Rectangle 1"/>
          <p:cNvSpPr/>
          <p:nvPr/>
        </p:nvSpPr>
        <p:spPr>
          <a:xfrm>
            <a:off x="3310854" y="6427969"/>
            <a:ext cx="55702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latin typeface="AkkuratStd" panose="020B0504020101020102" pitchFamily="34" charset="0"/>
              </a:rPr>
              <a:t>Bretagne · </a:t>
            </a:r>
            <a:r>
              <a:rPr lang="fr-FR" sz="1200" b="1" dirty="0">
                <a:solidFill>
                  <a:srgbClr val="0EAA21"/>
                </a:solidFill>
                <a:latin typeface="AkkuratStd" panose="020B0504020101020102" pitchFamily="34" charset="0"/>
              </a:rPr>
              <a:t>Normandie</a:t>
            </a:r>
            <a:r>
              <a:rPr lang="fr-FR" sz="1200" dirty="0">
                <a:solidFill>
                  <a:srgbClr val="0EAA21"/>
                </a:solidFill>
                <a:latin typeface="AkkuratStd" panose="020B0504020101020102" pitchFamily="34" charset="0"/>
              </a:rPr>
              <a:t> </a:t>
            </a:r>
            <a:r>
              <a:rPr lang="fr-FR" sz="1200" dirty="0">
                <a:latin typeface="AkkuratStd" panose="020B0504020101020102" pitchFamily="34" charset="0"/>
              </a:rPr>
              <a:t>· Pays de la Loire · Centre Val de Loire · autres régions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96108" y="290904"/>
            <a:ext cx="2702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+mj-lt"/>
              </a:rPr>
              <a:t>Côtes d’Armor</a:t>
            </a:r>
          </a:p>
        </p:txBody>
      </p:sp>
      <p:sp>
        <p:nvSpPr>
          <p:cNvPr id="19" name="Trapèze 18">
            <a:extLst>
              <a:ext uri="{FF2B5EF4-FFF2-40B4-BE49-F238E27FC236}">
                <a16:creationId xmlns:a16="http://schemas.microsoft.com/office/drawing/2014/main" id="{71CF7D07-43E9-411F-ABB2-C613CAEEABEB}"/>
              </a:ext>
            </a:extLst>
          </p:cNvPr>
          <p:cNvSpPr/>
          <p:nvPr/>
        </p:nvSpPr>
        <p:spPr>
          <a:xfrm>
            <a:off x="-5751" y="350981"/>
            <a:ext cx="2016000" cy="296562"/>
          </a:xfrm>
          <a:prstGeom prst="trapezoid">
            <a:avLst/>
          </a:prstGeom>
          <a:solidFill>
            <a:srgbClr val="13A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3A84C"/>
              </a:solidFill>
              <a:highlight>
                <a:srgbClr val="0EAA21"/>
              </a:highlight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449B218-DBC0-4155-8CE6-8F2A6EE69F35}"/>
              </a:ext>
            </a:extLst>
          </p:cNvPr>
          <p:cNvSpPr txBox="1"/>
          <p:nvPr/>
        </p:nvSpPr>
        <p:spPr>
          <a:xfrm>
            <a:off x="532222" y="306329"/>
            <a:ext cx="1065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Comb Pro Normal" pitchFamily="50" charset="0"/>
              </a:rPr>
              <a:t>Manche</a:t>
            </a:r>
          </a:p>
        </p:txBody>
      </p:sp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1A781B5D-0494-4A4D-B7DB-7852F2684F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439378"/>
              </p:ext>
            </p:extLst>
          </p:nvPr>
        </p:nvGraphicFramePr>
        <p:xfrm>
          <a:off x="100378" y="643144"/>
          <a:ext cx="12091622" cy="2357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5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9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7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10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Nom du jardin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Adresse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Informations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Tarif ( neurodon inclus)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Site internet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Jardin d'Elle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15 Le Repas, 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50680 </a:t>
                      </a:r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Villiers-</a:t>
                      </a:r>
                      <a:r>
                        <a:rPr lang="fr-FR" sz="900" b="0" i="0" u="none" strike="noStrike" cap="all" baseline="0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Fossard</a:t>
                      </a:r>
                      <a:endParaRPr lang="fr-FR" sz="900" b="0" i="0" u="none" strike="noStrike" cap="all" baseline="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 20 juin 2020 de 9h à 12h et de 14h à 18h30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 21 juin 2020 de 14h à 18h30 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Tél : 02.33.05.88.64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6€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tx1"/>
                          </a:solidFill>
                          <a:latin typeface="AkkuratStd" panose="020B0504020101020102" pitchFamily="34" charset="0"/>
                        </a:rPr>
                        <a:t>dellenormandie.com/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Parc du château de </a:t>
                      </a:r>
                      <a:r>
                        <a:rPr lang="fr-FR" sz="900" b="0" i="0" u="none" strike="noStrike" cap="all" baseline="0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Chantore</a:t>
                      </a:r>
                      <a:endParaRPr lang="fr-FR" sz="900" b="0" i="0" u="none" strike="noStrike" cap="all" baseline="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Lieu-dit </a:t>
                      </a:r>
                      <a:r>
                        <a:rPr lang="fr-FR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Chantore</a:t>
                      </a:r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, 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50530 </a:t>
                      </a:r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Bacilly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 21 juin 2020 de 14h30 à 18h30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Tél : 06.74.30.66.64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Adulte 7€ et gratuit pour les enfants de moins de 15 ans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tx1"/>
                          </a:solidFill>
                          <a:latin typeface="AkkuratStd" panose="020B0504020101020102" pitchFamily="34" charset="0"/>
                        </a:rPr>
                        <a:t>chateaudechantore.com/le-parc/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361308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Les jardins de </a:t>
                      </a:r>
                      <a:r>
                        <a:rPr lang="fr-FR" sz="900" b="0" i="0" u="none" strike="noStrike" cap="all" baseline="0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Brucan</a:t>
                      </a:r>
                      <a:endParaRPr lang="fr-FR" sz="900" b="0" i="0" u="none" strike="noStrike" cap="all" baseline="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65 rue du Bourg,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50110 </a:t>
                      </a:r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 Mesnil au Val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 20 juin 2020 de 14h à 18h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Tel</a:t>
                      </a:r>
                      <a:r>
                        <a:rPr lang="fr-FR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 : </a:t>
                      </a:r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06.19.84.41.24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Adulte 4€ et 2€ pour les enfants de moins de 18 ans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tx1"/>
                          </a:solidFill>
                          <a:latin typeface="AkkuratStd" panose="020B0504020101020102" pitchFamily="34" charset="0"/>
                        </a:rPr>
                        <a:t>cotentincotejardins.com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102918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Parcs et jardins du presbytère d'</a:t>
                      </a:r>
                      <a:r>
                        <a:rPr lang="fr-FR" sz="900" b="0" i="0" u="none" strike="noStrike" cap="all" baseline="0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Etienville</a:t>
                      </a:r>
                      <a:endParaRPr lang="fr-FR" sz="900" b="0" i="0" u="none" strike="noStrike" cap="all" baseline="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18A, route de l'église 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50360 </a:t>
                      </a:r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Étienville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Les 20 et 21 juin 2020 de 10h à 12h et de 14h à 17h</a:t>
                      </a:r>
                      <a:r>
                        <a:rPr lang="fr-FR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fr-FR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Tel :</a:t>
                      </a:r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06.09.65.23.76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8€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tx1"/>
                          </a:solidFill>
                          <a:latin typeface="AkkuratStd" panose="020B0504020101020102" pitchFamily="34" charset="0"/>
                        </a:rPr>
                        <a:t>etienville.com/parc-et-jardins/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853581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Jardin de la </a:t>
                      </a:r>
                      <a:r>
                        <a:rPr lang="fr-FR" sz="900" b="0" i="0" u="none" strike="noStrike" cap="all" baseline="0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Bosquerie</a:t>
                      </a:r>
                      <a:endParaRPr lang="fr-FR" sz="900" b="0" i="0" u="none" strike="noStrike" cap="all" baseline="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La </a:t>
                      </a:r>
                      <a:r>
                        <a:rPr lang="fr-FR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Bosquerie</a:t>
                      </a:r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50500 </a:t>
                      </a:r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Auxais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Les 20 et 21 juin 2020 de 14h à 18h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Tél : 02.33.42.14.28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Adulte 4€ et gratuit pour les enfants de moins de 18 ans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latin typeface="AkkuratStd" panose="020B0504020101020102" pitchFamily="34" charset="0"/>
                        </a:rPr>
                        <a:t>cotentincotejardins.com/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68798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5CD38F18-34E6-46A9-8BC9-F41CA4641FF0}"/>
              </a:ext>
            </a:extLst>
          </p:cNvPr>
          <p:cNvSpPr/>
          <p:nvPr/>
        </p:nvSpPr>
        <p:spPr>
          <a:xfrm>
            <a:off x="52700" y="617798"/>
            <a:ext cx="45719" cy="5948671"/>
          </a:xfrm>
          <a:prstGeom prst="rect">
            <a:avLst/>
          </a:prstGeom>
          <a:solidFill>
            <a:srgbClr val="0EA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3541D27-C564-4BBE-B354-3854929B8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8864" y="6042570"/>
            <a:ext cx="2172281" cy="1429428"/>
          </a:xfrm>
          <a:prstGeom prst="rect">
            <a:avLst/>
          </a:prstGeom>
        </p:spPr>
      </p:pic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317CC25C-D780-EF40-8020-90D36E4038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533152"/>
              </p:ext>
            </p:extLst>
          </p:nvPr>
        </p:nvGraphicFramePr>
        <p:xfrm>
          <a:off x="104170" y="3258987"/>
          <a:ext cx="12091623" cy="1936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9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4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7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20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Nom du jardin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Adresse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Informations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Tarif ( neurodon inclus)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Site internet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Jardin Intérieur à Ciel Ouvert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6 Chemin du Lavoir, 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61430 </a:t>
                      </a:r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Athis-de-l'Orne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Les 20 juin 2020 de 11h à 19h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Tel</a:t>
                      </a:r>
                      <a:r>
                        <a:rPr lang="fr-FR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 : </a:t>
                      </a:r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02.33.65.70.38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Adulte 6€ et gratuit pour les enfants de moins de 18 ans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tx1"/>
                          </a:solidFill>
                          <a:latin typeface="AkkuratStd" panose="020B0504020101020102" pitchFamily="34" charset="0"/>
                        </a:rPr>
                        <a:t>jardin-interieuracielouvert.com/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Jardins du manoir de la </a:t>
                      </a:r>
                      <a:r>
                        <a:rPr lang="fr-FR" sz="900" b="0" i="0" u="none" strike="noStrike" cap="all" baseline="0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Boisnerie</a:t>
                      </a:r>
                      <a:endParaRPr lang="fr-FR" sz="900" b="0" i="0" u="none" strike="noStrike" cap="all" baseline="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1 Rue du Manoir, 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61430 </a:t>
                      </a:r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Sainte-Honorine-la-Chardonne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Les 20 et 21 juin 2020 </a:t>
                      </a:r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de 14h à 18h</a:t>
                      </a:r>
                      <a:endParaRPr lang="fr-FR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</a:endParaRPr>
                    </a:p>
                    <a:p>
                      <a:pPr algn="ctr" fontAlgn="b"/>
                      <a:r>
                        <a:rPr lang="fr-FR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Tél :</a:t>
                      </a:r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06.15.31.10.67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Adulte 6 € et gratuit pour les enfants de moins de 18 ans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dirty="0">
                        <a:solidFill>
                          <a:schemeClr val="tx1"/>
                        </a:solidFill>
                        <a:latin typeface="AkkuratStd" panose="020B0504020101020102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66511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JARDIN BLEUENN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35 rue martin Luther King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fr-F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61600 – LA FERTE MACE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Les 20 et 21 juin 2020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Visite d’1h30 par groupe de 6 à réserver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Tél: 02.33.37.05.93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900" b="0" i="0" u="none" strike="noStrike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>
                        <a:solidFill>
                          <a:schemeClr val="tx1"/>
                        </a:solidFill>
                        <a:latin typeface="AkkuratStd" panose="020B0504020101020102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362211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Jardin du bois du puits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 Bois du Puits, 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61130 </a:t>
                      </a:r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Sérigny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Les 20 et 21 juin 2020 de 13h30 à 18h30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Tel : 06.07.64.18.82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7€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tx1"/>
                          </a:solidFill>
                          <a:latin typeface="AkkuratStd" panose="020B0504020101020102" pitchFamily="34" charset="0"/>
                        </a:rPr>
                        <a:t>jardin-botanique-du-bois-du-puits.fr/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592660"/>
                  </a:ext>
                </a:extLst>
              </a:tr>
            </a:tbl>
          </a:graphicData>
        </a:graphic>
      </p:graphicFrame>
      <p:sp>
        <p:nvSpPr>
          <p:cNvPr id="16" name="Trapèze 15">
            <a:extLst>
              <a:ext uri="{FF2B5EF4-FFF2-40B4-BE49-F238E27FC236}">
                <a16:creationId xmlns:a16="http://schemas.microsoft.com/office/drawing/2014/main" id="{7AA22456-6946-834F-B304-CADD5F98DE05}"/>
              </a:ext>
            </a:extLst>
          </p:cNvPr>
          <p:cNvSpPr/>
          <p:nvPr/>
        </p:nvSpPr>
        <p:spPr>
          <a:xfrm>
            <a:off x="0" y="2962425"/>
            <a:ext cx="2016000" cy="296562"/>
          </a:xfrm>
          <a:prstGeom prst="trapezoid">
            <a:avLst/>
          </a:prstGeom>
          <a:solidFill>
            <a:srgbClr val="0EA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7AB9145-5A68-D54B-9997-A02E5AE19C69}"/>
              </a:ext>
            </a:extLst>
          </p:cNvPr>
          <p:cNvSpPr txBox="1"/>
          <p:nvPr/>
        </p:nvSpPr>
        <p:spPr>
          <a:xfrm>
            <a:off x="641440" y="2926040"/>
            <a:ext cx="721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Comb Pro Normal" pitchFamily="50" charset="0"/>
              </a:rPr>
              <a:t>Orne</a:t>
            </a:r>
          </a:p>
        </p:txBody>
      </p:sp>
      <p:pic>
        <p:nvPicPr>
          <p:cNvPr id="22" name="Espace réservé du contenu 4">
            <a:extLst>
              <a:ext uri="{FF2B5EF4-FFF2-40B4-BE49-F238E27FC236}">
                <a16:creationId xmlns:a16="http://schemas.microsoft.com/office/drawing/2014/main" id="{1F9F7DB3-7AEF-1B43-AAA9-95D287312C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826" y="6002871"/>
            <a:ext cx="947095" cy="947095"/>
          </a:xfrm>
          <a:prstGeom prst="rect">
            <a:avLst/>
          </a:prstGeom>
        </p:spPr>
      </p:pic>
      <p:sp>
        <p:nvSpPr>
          <p:cNvPr id="18" name="Trapèze 17">
            <a:extLst>
              <a:ext uri="{FF2B5EF4-FFF2-40B4-BE49-F238E27FC236}">
                <a16:creationId xmlns:a16="http://schemas.microsoft.com/office/drawing/2014/main" id="{E62097D7-6B24-D04F-BA3C-04D5C4A1293C}"/>
              </a:ext>
            </a:extLst>
          </p:cNvPr>
          <p:cNvSpPr/>
          <p:nvPr/>
        </p:nvSpPr>
        <p:spPr>
          <a:xfrm>
            <a:off x="56757" y="5189493"/>
            <a:ext cx="2016000" cy="296562"/>
          </a:xfrm>
          <a:prstGeom prst="trapezoid">
            <a:avLst/>
          </a:prstGeom>
          <a:solidFill>
            <a:srgbClr val="0EA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026F5BF-602E-E24F-B915-A8661FC178FC}"/>
              </a:ext>
            </a:extLst>
          </p:cNvPr>
          <p:cNvSpPr txBox="1"/>
          <p:nvPr/>
        </p:nvSpPr>
        <p:spPr>
          <a:xfrm>
            <a:off x="541827" y="5147573"/>
            <a:ext cx="1045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Comb Pro Normal" pitchFamily="50" charset="0"/>
              </a:rPr>
              <a:t>Calvados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44BEB07-1B6D-C842-8CF5-C3268EE49C85}"/>
              </a:ext>
            </a:extLst>
          </p:cNvPr>
          <p:cNvSpPr txBox="1"/>
          <p:nvPr/>
        </p:nvSpPr>
        <p:spPr>
          <a:xfrm>
            <a:off x="10105064" y="10160"/>
            <a:ext cx="20869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Dernière mise à jour le: 04/06/2020 </a:t>
            </a:r>
          </a:p>
        </p:txBody>
      </p:sp>
    </p:spTree>
    <p:extLst>
      <p:ext uri="{BB962C8B-B14F-4D97-AF65-F5344CB8AC3E}">
        <p14:creationId xmlns:p14="http://schemas.microsoft.com/office/powerpoint/2010/main" val="3723036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02A6DB64-0A18-2042-805D-236554CE0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291001"/>
              </p:ext>
            </p:extLst>
          </p:nvPr>
        </p:nvGraphicFramePr>
        <p:xfrm>
          <a:off x="100377" y="647543"/>
          <a:ext cx="12091623" cy="1175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9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4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7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20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Nom du jardin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Adresse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Informations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Tarif ( neurodon inclus)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Site internet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Château de Balleroy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Rue du Sapin 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 14490 </a:t>
                      </a:r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Balleroy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Les 20 et 21 juin 2020 10h45 à 12h et de 13h à 18h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Tél</a:t>
                      </a:r>
                      <a:r>
                        <a:rPr lang="fr-FR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 : </a:t>
                      </a:r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02.31.21.06.76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3€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chateau-balleroy.fr/</a:t>
                      </a:r>
                      <a:endParaRPr lang="fr-FR" sz="900" dirty="0">
                        <a:solidFill>
                          <a:schemeClr val="tx1"/>
                        </a:solidFill>
                        <a:latin typeface="AkkuratStd" panose="020B0504020101020102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Jardins de l'abbaye de Longues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17 rue de l’abbaye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14400 LONGUES-SUR-MER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 20 juin 2020 de 14h à 18h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Tél</a:t>
                      </a:r>
                      <a:r>
                        <a:rPr lang="fr-FR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 : </a:t>
                      </a:r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02.31.21.78.41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5€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tx1"/>
                          </a:solidFill>
                          <a:latin typeface="AkkuratStd" panose="020B0504020101020102" pitchFamily="34" charset="0"/>
                        </a:rPr>
                        <a:t>Abbayes-normandie.com/abbaye/abbaye-de-longues/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944835"/>
                  </a:ext>
                </a:extLst>
              </a:tr>
            </a:tbl>
          </a:graphicData>
        </a:graphic>
      </p:graphicFrame>
      <p:sp>
        <p:nvSpPr>
          <p:cNvPr id="5" name="Titre 1">
            <a:extLst>
              <a:ext uri="{FF2B5EF4-FFF2-40B4-BE49-F238E27FC236}">
                <a16:creationId xmlns:a16="http://schemas.microsoft.com/office/drawing/2014/main" id="{048372CE-4773-E14F-9FB6-2D372A366018}"/>
              </a:ext>
            </a:extLst>
          </p:cNvPr>
          <p:cNvSpPr txBox="1">
            <a:spLocks/>
          </p:cNvSpPr>
          <p:nvPr/>
        </p:nvSpPr>
        <p:spPr>
          <a:xfrm>
            <a:off x="2209799" y="1977"/>
            <a:ext cx="7772400" cy="6158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>
                <a:solidFill>
                  <a:srgbClr val="13A84C"/>
                </a:solidFill>
                <a:latin typeface="Comb Pro Normal" pitchFamily="50" charset="0"/>
              </a:rPr>
              <a:t>NORMANDIE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FD8CCA-2FC8-3E49-A629-CB2E7D59BB15}"/>
              </a:ext>
            </a:extLst>
          </p:cNvPr>
          <p:cNvSpPr/>
          <p:nvPr/>
        </p:nvSpPr>
        <p:spPr>
          <a:xfrm>
            <a:off x="3310854" y="6427969"/>
            <a:ext cx="55702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latin typeface="AkkuratStd" panose="020B0504020101020102" pitchFamily="34" charset="0"/>
              </a:rPr>
              <a:t>Bretagne · </a:t>
            </a:r>
            <a:r>
              <a:rPr lang="fr-FR" sz="1200" b="1" dirty="0">
                <a:solidFill>
                  <a:srgbClr val="0EAA21"/>
                </a:solidFill>
                <a:latin typeface="AkkuratStd" panose="020B0504020101020102" pitchFamily="34" charset="0"/>
              </a:rPr>
              <a:t>Normandie</a:t>
            </a:r>
            <a:r>
              <a:rPr lang="fr-FR" sz="1200" dirty="0">
                <a:solidFill>
                  <a:srgbClr val="0EAA21"/>
                </a:solidFill>
                <a:latin typeface="AkkuratStd" panose="020B0504020101020102" pitchFamily="34" charset="0"/>
              </a:rPr>
              <a:t> </a:t>
            </a:r>
            <a:r>
              <a:rPr lang="fr-FR" sz="1200" dirty="0">
                <a:latin typeface="AkkuratStd" panose="020B0504020101020102" pitchFamily="34" charset="0"/>
              </a:rPr>
              <a:t>· Pays de la Loire · Centre Val de Loire · autres régions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23A293-BE12-4E41-A729-BBA8A8A279FA}"/>
              </a:ext>
            </a:extLst>
          </p:cNvPr>
          <p:cNvSpPr/>
          <p:nvPr/>
        </p:nvSpPr>
        <p:spPr>
          <a:xfrm>
            <a:off x="52700" y="617798"/>
            <a:ext cx="45719" cy="5948671"/>
          </a:xfrm>
          <a:prstGeom prst="rect">
            <a:avLst/>
          </a:prstGeom>
          <a:solidFill>
            <a:srgbClr val="0EA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578D486-11D3-E948-8B89-E7730DEE1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8864" y="6042570"/>
            <a:ext cx="2172281" cy="1429428"/>
          </a:xfrm>
          <a:prstGeom prst="rect">
            <a:avLst/>
          </a:prstGeom>
        </p:spPr>
      </p:pic>
      <p:pic>
        <p:nvPicPr>
          <p:cNvPr id="9" name="Espace réservé du contenu 4">
            <a:extLst>
              <a:ext uri="{FF2B5EF4-FFF2-40B4-BE49-F238E27FC236}">
                <a16:creationId xmlns:a16="http://schemas.microsoft.com/office/drawing/2014/main" id="{F51E004E-7DD7-E440-9EBC-402697A05F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826" y="6002871"/>
            <a:ext cx="947095" cy="94709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F6C0507-E391-2343-8C16-5DCC72448ECB}"/>
              </a:ext>
            </a:extLst>
          </p:cNvPr>
          <p:cNvSpPr txBox="1"/>
          <p:nvPr/>
        </p:nvSpPr>
        <p:spPr>
          <a:xfrm>
            <a:off x="10105064" y="10160"/>
            <a:ext cx="20869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Dernière mise à jour le: 04/06/2020 </a:t>
            </a:r>
          </a:p>
        </p:txBody>
      </p:sp>
      <p:sp>
        <p:nvSpPr>
          <p:cNvPr id="13" name="Trapèze 12">
            <a:extLst>
              <a:ext uri="{FF2B5EF4-FFF2-40B4-BE49-F238E27FC236}">
                <a16:creationId xmlns:a16="http://schemas.microsoft.com/office/drawing/2014/main" id="{058F6018-6EE6-DB41-9EE8-420F31484ED3}"/>
              </a:ext>
            </a:extLst>
          </p:cNvPr>
          <p:cNvSpPr/>
          <p:nvPr/>
        </p:nvSpPr>
        <p:spPr>
          <a:xfrm>
            <a:off x="-5751" y="350981"/>
            <a:ext cx="2016000" cy="296562"/>
          </a:xfrm>
          <a:prstGeom prst="trapezoid">
            <a:avLst/>
          </a:prstGeom>
          <a:solidFill>
            <a:srgbClr val="13A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3A84C"/>
              </a:solidFill>
              <a:highlight>
                <a:srgbClr val="0EAA21"/>
              </a:highlight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811E6FB-0C2D-A040-99DC-F8593EA85E5A}"/>
              </a:ext>
            </a:extLst>
          </p:cNvPr>
          <p:cNvSpPr txBox="1"/>
          <p:nvPr/>
        </p:nvSpPr>
        <p:spPr>
          <a:xfrm>
            <a:off x="532222" y="306329"/>
            <a:ext cx="1065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Comb Pro Normal" pitchFamily="50" charset="0"/>
              </a:rPr>
              <a:t>Calvados</a:t>
            </a:r>
          </a:p>
        </p:txBody>
      </p:sp>
    </p:spTree>
    <p:extLst>
      <p:ext uri="{BB962C8B-B14F-4D97-AF65-F5344CB8AC3E}">
        <p14:creationId xmlns:p14="http://schemas.microsoft.com/office/powerpoint/2010/main" val="1392755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9AB387D0-43AA-7D4C-930C-C00391C12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500387"/>
              </p:ext>
            </p:extLst>
          </p:nvPr>
        </p:nvGraphicFramePr>
        <p:xfrm>
          <a:off x="100377" y="4198308"/>
          <a:ext cx="12091623" cy="1936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9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4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7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20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chemeClr val="accent2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Nom du jardin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chemeClr val="accent2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Adresse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chemeClr val="accent2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Informations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kern="1200" dirty="0">
                          <a:solidFill>
                            <a:schemeClr val="accent2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Tarif ( neurodon inclus)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kern="1200" dirty="0">
                          <a:solidFill>
                            <a:schemeClr val="accent2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Site internet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La </a:t>
                      </a:r>
                      <a:r>
                        <a:rPr lang="fr-FR" sz="900" b="0" i="0" u="none" strike="noStrike" cap="all" baseline="0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Cheneraie</a:t>
                      </a:r>
                      <a:endParaRPr lang="fr-FR" sz="900" b="0" i="0" u="none" strike="noStrike" cap="all" baseline="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2 rue de la rive 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49130 </a:t>
                      </a:r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Sainte-Gemmes-sur-Loire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Les 20 et 21 juin 2020 de 13h30 à 18h30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Tél :</a:t>
                      </a:r>
                      <a:r>
                        <a:rPr lang="fr-FR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 </a:t>
                      </a:r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06 82 81 14 71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Adulte 5€ et gratuit pour les enfants de moins de 18 ans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tx1"/>
                          </a:solidFill>
                          <a:latin typeface="AkkuratStd" panose="020B0504020101020102" pitchFamily="34" charset="0"/>
                        </a:rPr>
                        <a:t>cheneraie.com/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Parc et jardins </a:t>
                      </a:r>
                    </a:p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du château de </a:t>
                      </a:r>
                      <a:r>
                        <a:rPr lang="fr-FR" sz="900" b="0" i="0" u="none" strike="noStrike" cap="all" baseline="0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Jarzé</a:t>
                      </a:r>
                      <a:endParaRPr lang="fr-FR" sz="900" b="0" i="0" u="none" strike="noStrike" cap="all" baseline="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Montée du </a:t>
                      </a:r>
                      <a:r>
                        <a:rPr lang="fr-FR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presbytere</a:t>
                      </a:r>
                      <a:endParaRPr lang="fr-FR" sz="900" b="0" i="0" u="none" strike="noStrike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</a:endParaRP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49140</a:t>
                      </a:r>
                      <a:r>
                        <a:rPr lang="fr-FR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 </a:t>
                      </a:r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JARZE-VILLAGE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Les 20 et 21 juin 2020 de 14h à 18h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Tél : 06 95 29 68 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5€ ; gratuit pour les moins de 18 ans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>
                        <a:solidFill>
                          <a:schemeClr val="tx1"/>
                        </a:solidFill>
                        <a:latin typeface="AkkuratStd" panose="020B0504020101020102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236247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Château d’</a:t>
                      </a:r>
                      <a:r>
                        <a:rPr lang="fr-FR" sz="900" b="0" i="0" u="none" strike="noStrike" cap="all" baseline="0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epiré</a:t>
                      </a:r>
                      <a:endParaRPr lang="fr-FR" sz="900" b="0" i="0" u="none" strike="noStrike" cap="all" baseline="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10 rue </a:t>
                      </a:r>
                      <a:r>
                        <a:rPr lang="fr-FR" sz="9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thierry</a:t>
                      </a:r>
                      <a:r>
                        <a:rPr lang="fr-F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 sandre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fr-F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49170 SAVENNIERES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Les 20 et 21 juin 2020 de 14h à 18h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fr-F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Tél: 02 41 77 21 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FR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FR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305282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Parc du Château </a:t>
                      </a:r>
                    </a:p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du </a:t>
                      </a:r>
                      <a:r>
                        <a:rPr lang="fr-FR" sz="900" b="0" i="0" u="none" strike="noStrike" cap="all" baseline="0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Martreil</a:t>
                      </a:r>
                      <a:endParaRPr lang="fr-FR" sz="900" b="0" i="0" u="none" strike="noStrike" cap="all" baseline="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Château du </a:t>
                      </a:r>
                      <a:r>
                        <a:rPr lang="fr-FR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Martreil</a:t>
                      </a:r>
                      <a:endParaRPr lang="fr-FR" sz="900" b="0" i="0" u="none" strike="noStrike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</a:endParaRP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49120 </a:t>
                      </a:r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Chemillé-en-Anjou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Les 20 et 21 juin 2020 de 14h à 19h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Tél : 06 18 75 48 04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5€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tx1"/>
                          </a:solidFill>
                          <a:latin typeface="AkkuratStd" panose="020B0504020101020102" pitchFamily="34" charset="0"/>
                        </a:rPr>
                        <a:t>chateau-martreil.com/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72244"/>
                  </a:ext>
                </a:extLst>
              </a:tr>
            </a:tbl>
          </a:graphicData>
        </a:graphic>
      </p:graphicFrame>
      <p:sp>
        <p:nvSpPr>
          <p:cNvPr id="4" name="Titre 1"/>
          <p:cNvSpPr txBox="1">
            <a:spLocks/>
          </p:cNvSpPr>
          <p:nvPr/>
        </p:nvSpPr>
        <p:spPr>
          <a:xfrm>
            <a:off x="2209799" y="1977"/>
            <a:ext cx="7772400" cy="6158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>
                <a:solidFill>
                  <a:srgbClr val="F49E00"/>
                </a:solidFill>
                <a:latin typeface="Comb Pro Normal" pitchFamily="50" charset="0"/>
              </a:rPr>
              <a:t>PAYS DE LA LOIRE</a:t>
            </a:r>
          </a:p>
        </p:txBody>
      </p:sp>
      <p:sp>
        <p:nvSpPr>
          <p:cNvPr id="2" name="Rectangle 1"/>
          <p:cNvSpPr/>
          <p:nvPr/>
        </p:nvSpPr>
        <p:spPr>
          <a:xfrm>
            <a:off x="3067430" y="6429362"/>
            <a:ext cx="61575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latin typeface="AkkuratStd" panose="020B0504020101020102" pitchFamily="34" charset="0"/>
              </a:rPr>
              <a:t>Bretagne · Normandie · </a:t>
            </a:r>
            <a:r>
              <a:rPr lang="fr-FR" sz="1200" b="1" dirty="0">
                <a:solidFill>
                  <a:schemeClr val="accent2"/>
                </a:solidFill>
                <a:latin typeface="AkkuratStd" panose="020B0504020101020102" pitchFamily="34" charset="0"/>
              </a:rPr>
              <a:t>Pays de la Loire </a:t>
            </a:r>
            <a:r>
              <a:rPr lang="fr-FR" sz="1200" dirty="0">
                <a:latin typeface="AkkuratStd" panose="020B0504020101020102" pitchFamily="34" charset="0"/>
              </a:rPr>
              <a:t>· Centre Val de Loire · autres régions</a:t>
            </a:r>
          </a:p>
        </p:txBody>
      </p:sp>
      <p:sp>
        <p:nvSpPr>
          <p:cNvPr id="14" name="Trapèze 13">
            <a:extLst>
              <a:ext uri="{FF2B5EF4-FFF2-40B4-BE49-F238E27FC236}">
                <a16:creationId xmlns:a16="http://schemas.microsoft.com/office/drawing/2014/main" id="{76475CA9-7DE5-433D-B914-DA3B71986FB1}"/>
              </a:ext>
            </a:extLst>
          </p:cNvPr>
          <p:cNvSpPr/>
          <p:nvPr/>
        </p:nvSpPr>
        <p:spPr>
          <a:xfrm>
            <a:off x="-16259" y="346582"/>
            <a:ext cx="2026508" cy="296562"/>
          </a:xfrm>
          <a:prstGeom prst="trapezoid">
            <a:avLst/>
          </a:prstGeom>
          <a:solidFill>
            <a:srgbClr val="F4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36381" y="309887"/>
            <a:ext cx="935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Comb Pro Normal" pitchFamily="50" charset="0"/>
              </a:rPr>
              <a:t>Vendée</a:t>
            </a:r>
          </a:p>
        </p:txBody>
      </p:sp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1A781B5D-0494-4A4D-B7DB-7852F2684F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672801"/>
              </p:ext>
            </p:extLst>
          </p:nvPr>
        </p:nvGraphicFramePr>
        <p:xfrm>
          <a:off x="100378" y="643144"/>
          <a:ext cx="12091622" cy="1936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5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7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9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10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chemeClr val="accent2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Nom du jardin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chemeClr val="accent2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Adresse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chemeClr val="accent2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Informations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kern="1200" dirty="0">
                          <a:solidFill>
                            <a:schemeClr val="accent2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Tarif ( neurodon inclus)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kern="1200" dirty="0">
                          <a:solidFill>
                            <a:schemeClr val="accent2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Site internet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Jardins de </a:t>
                      </a:r>
                      <a:r>
                        <a:rPr lang="fr-FR" sz="900" b="0" i="0" u="none" strike="noStrike" cap="all" baseline="0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Chaligny</a:t>
                      </a:r>
                      <a:endParaRPr lang="fr-FR" sz="900" b="0" i="0" u="none" strike="noStrike" cap="all" baseline="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Logis de </a:t>
                      </a:r>
                      <a:r>
                        <a:rPr lang="fr-FR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Chaligny</a:t>
                      </a:r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85320 </a:t>
                      </a:r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Sainte-</a:t>
                      </a:r>
                      <a:r>
                        <a:rPr lang="fr-FR" sz="900" b="0" i="0" u="none" strike="noStrike" cap="all" baseline="0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Pexine</a:t>
                      </a:r>
                      <a:endParaRPr lang="fr-FR" sz="900" b="0" i="0" u="none" strike="noStrike" cap="all" baseline="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Les 20 et 21 juin 2020 de 14h à 19h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Tel : 06 38 84 29 45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5€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tx1"/>
                          </a:solidFill>
                          <a:latin typeface="AkkuratStd" panose="020B0504020101020102" pitchFamily="34" charset="0"/>
                        </a:rPr>
                        <a:t>jardindechaligny.wordpress.com/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Parc du château de </a:t>
                      </a:r>
                      <a:r>
                        <a:rPr lang="fr-FR" sz="900" b="0" i="0" u="none" strike="noStrike" cap="all" baseline="0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Nesmy</a:t>
                      </a:r>
                      <a:endParaRPr lang="fr-FR" sz="900" b="0" i="0" u="none" strike="noStrike" cap="all" baseline="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10 route de La Roche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85310 NESMY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Les 20 et 21 juin 2020 de 14h30 et 18h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Tel : 02 51 07 35 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Adulte 5€ et gratuit pour les enfants de moins de 12 ans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dirty="0">
                        <a:solidFill>
                          <a:schemeClr val="tx1"/>
                        </a:solidFill>
                        <a:latin typeface="AkkuratStd" panose="020B0504020101020102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Jardins de la </a:t>
                      </a:r>
                      <a:r>
                        <a:rPr lang="fr-FR" sz="900" b="0" i="0" u="none" strike="noStrike" cap="all" baseline="0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robliniere</a:t>
                      </a:r>
                      <a:endParaRPr lang="fr-FR" sz="900" b="0" i="0" u="none" strike="noStrike" cap="all" baseline="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Logis de la </a:t>
                      </a:r>
                      <a:r>
                        <a:rPr lang="fr-FR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Robliniere</a:t>
                      </a:r>
                      <a:endParaRPr lang="fr-FR" sz="900" b="0" i="0" u="none" strike="noStrike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</a:endParaRP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85220 LANDEVIEILLE</a:t>
                      </a:r>
                      <a:endParaRPr lang="fr-FR" sz="900" b="0" i="0" u="none" strike="noStrike" cap="all" baseline="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Les 20 et 21 juin 2020 de 10h à 18h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Tel : 06 80 48 25 61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Adulte 4€ et 2€ pour les enfants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tx1"/>
                          </a:solidFill>
                          <a:latin typeface="AkkuratStd" panose="020B0504020101020102" pitchFamily="34" charset="0"/>
                        </a:rPr>
                        <a:t>www.robliniere.com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625191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CHÂTEAU DE L’HERMENAULT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3 Impasse du château</a:t>
                      </a:r>
                    </a:p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85570 l’</a:t>
                      </a:r>
                      <a:r>
                        <a:rPr lang="fr-FR" sz="900" b="0" i="0" u="none" strike="noStrike" cap="all" baseline="0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hermenault</a:t>
                      </a:r>
                      <a:endParaRPr lang="fr-FR" sz="900" b="0" i="0" u="none" strike="noStrike" cap="all" baseline="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Les 20 et 21 juin 2020 de 14h à 18h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Tél: 06 16 66 55 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Adulte 6€ et gratuit pour les enfants de moins de 12 ans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>
                        <a:solidFill>
                          <a:schemeClr val="tx1"/>
                        </a:solidFill>
                        <a:latin typeface="AkkuratStd" panose="020B0504020101020102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852747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71152E22-2062-4624-B99A-3826BF7652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73270"/>
              </p:ext>
            </p:extLst>
          </p:nvPr>
        </p:nvGraphicFramePr>
        <p:xfrm>
          <a:off x="87911" y="2891601"/>
          <a:ext cx="12091623" cy="1017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9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4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7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20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chemeClr val="accent2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Nom du jardin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chemeClr val="accent2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Adresse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chemeClr val="accent2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Informations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kern="1200" dirty="0">
                          <a:solidFill>
                            <a:schemeClr val="accent2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Tarif ( neurodon inclus)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kern="1200" dirty="0">
                          <a:solidFill>
                            <a:schemeClr val="accent2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Site internet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875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Jardin d'atmosphères du </a:t>
                      </a:r>
                    </a:p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Petit-Bordeaux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 Petit Bordeaux, 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72220 </a:t>
                      </a:r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Saint-Biez-en-Belin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Les 20 et 21 juin 2020 de 10h à 19h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Tél : 02 43 42 15 30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Adulte 8€ adulte ; 3€ enfant de 5 à 12 ans et 4€ de 12 à 18 ans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tx1"/>
                          </a:solidFill>
                          <a:latin typeface="AkkuratStd" panose="020B0504020101020102" pitchFamily="34" charset="0"/>
                        </a:rPr>
                        <a:t>jardindupetitbordeaux.fr/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875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Jardin les Couleurs du Temps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La </a:t>
                      </a:r>
                      <a:r>
                        <a:rPr lang="fr-FR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Guitière</a:t>
                      </a:r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, 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75000 </a:t>
                      </a:r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Lavernat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Les 20 et 21 juin 2020 de 14h à 19h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Tél : 06 52 95 90 08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7€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>
                          <a:solidFill>
                            <a:schemeClr val="tx1"/>
                          </a:solidFill>
                          <a:latin typeface="AkkuratStd" panose="020B0504020101020102" pitchFamily="34" charset="0"/>
                        </a:rPr>
                        <a:t>Jardinlescouleurs</a:t>
                      </a:r>
                      <a:endParaRPr lang="fr-FR" sz="900" dirty="0">
                        <a:solidFill>
                          <a:schemeClr val="tx1"/>
                        </a:solidFill>
                        <a:latin typeface="AkkuratStd" panose="020B0504020101020102" pitchFamily="34" charset="0"/>
                      </a:endParaRPr>
                    </a:p>
                    <a:p>
                      <a:pPr algn="ctr"/>
                      <a:r>
                        <a:rPr lang="fr-FR" sz="900" dirty="0">
                          <a:solidFill>
                            <a:schemeClr val="tx1"/>
                          </a:solidFill>
                          <a:latin typeface="AkkuratStd" panose="020B0504020101020102" pitchFamily="34" charset="0"/>
                        </a:rPr>
                        <a:t>dutemps.com/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555803"/>
                  </a:ext>
                </a:extLst>
              </a:tr>
            </a:tbl>
          </a:graphicData>
        </a:graphic>
      </p:graphicFrame>
      <p:sp>
        <p:nvSpPr>
          <p:cNvPr id="23" name="Trapèze 22">
            <a:extLst>
              <a:ext uri="{FF2B5EF4-FFF2-40B4-BE49-F238E27FC236}">
                <a16:creationId xmlns:a16="http://schemas.microsoft.com/office/drawing/2014/main" id="{5EBC706F-1A8F-46E5-B585-A8C306CABBD3}"/>
              </a:ext>
            </a:extLst>
          </p:cNvPr>
          <p:cNvSpPr/>
          <p:nvPr/>
        </p:nvSpPr>
        <p:spPr>
          <a:xfrm>
            <a:off x="-16259" y="2584153"/>
            <a:ext cx="2016000" cy="296562"/>
          </a:xfrm>
          <a:prstGeom prst="trapezoid">
            <a:avLst/>
          </a:prstGeom>
          <a:solidFill>
            <a:srgbClr val="F4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9A2C5DA-79F9-4642-96E6-991EF5464BB0}"/>
              </a:ext>
            </a:extLst>
          </p:cNvPr>
          <p:cNvSpPr txBox="1"/>
          <p:nvPr/>
        </p:nvSpPr>
        <p:spPr>
          <a:xfrm>
            <a:off x="587243" y="2558654"/>
            <a:ext cx="808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Comb Pro Normal" pitchFamily="50" charset="0"/>
              </a:rPr>
              <a:t>Sarthe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CD38F18-34E6-46A9-8BC9-F41CA4641FF0}"/>
              </a:ext>
            </a:extLst>
          </p:cNvPr>
          <p:cNvSpPr/>
          <p:nvPr/>
        </p:nvSpPr>
        <p:spPr>
          <a:xfrm>
            <a:off x="52700" y="617798"/>
            <a:ext cx="45719" cy="5948671"/>
          </a:xfrm>
          <a:prstGeom prst="rect">
            <a:avLst/>
          </a:prstGeom>
          <a:solidFill>
            <a:srgbClr val="F4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Picture 4" descr="Pink and Yellow Flowers in Bloom">
            <a:extLst>
              <a:ext uri="{FF2B5EF4-FFF2-40B4-BE49-F238E27FC236}">
                <a16:creationId xmlns:a16="http://schemas.microsoft.com/office/drawing/2014/main" id="{4006AF2D-1E41-4563-BFD1-9F309FAA6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3" r="17468"/>
          <a:stretch/>
        </p:blipFill>
        <p:spPr bwMode="auto">
          <a:xfrm>
            <a:off x="-312215" y="6080789"/>
            <a:ext cx="1382232" cy="1251144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rapèze 16">
            <a:extLst>
              <a:ext uri="{FF2B5EF4-FFF2-40B4-BE49-F238E27FC236}">
                <a16:creationId xmlns:a16="http://schemas.microsoft.com/office/drawing/2014/main" id="{0F400B06-33CF-E74B-8416-44F3F63A6D81}"/>
              </a:ext>
            </a:extLst>
          </p:cNvPr>
          <p:cNvSpPr/>
          <p:nvPr/>
        </p:nvSpPr>
        <p:spPr>
          <a:xfrm>
            <a:off x="-3793" y="3901746"/>
            <a:ext cx="2016000" cy="296562"/>
          </a:xfrm>
          <a:prstGeom prst="trapezoid">
            <a:avLst/>
          </a:prstGeom>
          <a:solidFill>
            <a:srgbClr val="F4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54FE0E1-D0B2-4949-A7C8-2E299AA1AC4C}"/>
              </a:ext>
            </a:extLst>
          </p:cNvPr>
          <p:cNvSpPr txBox="1"/>
          <p:nvPr/>
        </p:nvSpPr>
        <p:spPr>
          <a:xfrm>
            <a:off x="248088" y="3865361"/>
            <a:ext cx="3547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Comb Pro Normal" pitchFamily="50" charset="0"/>
              </a:rPr>
              <a:t>Maine et Loire</a:t>
            </a:r>
          </a:p>
        </p:txBody>
      </p:sp>
      <p:pic>
        <p:nvPicPr>
          <p:cNvPr id="20" name="Espace réservé du contenu 4">
            <a:extLst>
              <a:ext uri="{FF2B5EF4-FFF2-40B4-BE49-F238E27FC236}">
                <a16:creationId xmlns:a16="http://schemas.microsoft.com/office/drawing/2014/main" id="{6F3B157B-8D3B-BC41-85ED-8E53BF10E7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7"/>
          <a:stretch/>
        </p:blipFill>
        <p:spPr>
          <a:xfrm>
            <a:off x="10996826" y="6080789"/>
            <a:ext cx="947095" cy="869177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A310E6C5-CF04-DA45-B77F-C681B7DAC02B}"/>
              </a:ext>
            </a:extLst>
          </p:cNvPr>
          <p:cNvSpPr txBox="1"/>
          <p:nvPr/>
        </p:nvSpPr>
        <p:spPr>
          <a:xfrm>
            <a:off x="10105064" y="0"/>
            <a:ext cx="20869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Dernière mise à jour le: 04/06/2020 </a:t>
            </a:r>
          </a:p>
        </p:txBody>
      </p:sp>
    </p:spTree>
    <p:extLst>
      <p:ext uri="{BB962C8B-B14F-4D97-AF65-F5344CB8AC3E}">
        <p14:creationId xmlns:p14="http://schemas.microsoft.com/office/powerpoint/2010/main" val="4083758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209799" y="1977"/>
            <a:ext cx="7772400" cy="6158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>
                <a:solidFill>
                  <a:srgbClr val="F49E00"/>
                </a:solidFill>
                <a:latin typeface="Comb Pro Normal" pitchFamily="50" charset="0"/>
              </a:rPr>
              <a:t>PAYS DE LA LOIRE</a:t>
            </a:r>
          </a:p>
        </p:txBody>
      </p:sp>
      <p:sp>
        <p:nvSpPr>
          <p:cNvPr id="2" name="Rectangle 1"/>
          <p:cNvSpPr/>
          <p:nvPr/>
        </p:nvSpPr>
        <p:spPr>
          <a:xfrm>
            <a:off x="3067430" y="6429362"/>
            <a:ext cx="61575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latin typeface="AkkuratStd" panose="020B0504020101020102" pitchFamily="34" charset="0"/>
              </a:rPr>
              <a:t>Bretagne · Normandie · </a:t>
            </a:r>
            <a:r>
              <a:rPr lang="fr-FR" sz="1200" b="1" dirty="0">
                <a:solidFill>
                  <a:schemeClr val="accent2"/>
                </a:solidFill>
                <a:latin typeface="AkkuratStd" panose="020B0504020101020102" pitchFamily="34" charset="0"/>
              </a:rPr>
              <a:t>Pays de la Loire </a:t>
            </a:r>
            <a:r>
              <a:rPr lang="fr-FR" sz="1200" dirty="0">
                <a:latin typeface="AkkuratStd" panose="020B0504020101020102" pitchFamily="34" charset="0"/>
              </a:rPr>
              <a:t>· Centre Val de Loire · autres régions</a:t>
            </a:r>
          </a:p>
        </p:txBody>
      </p:sp>
      <p:sp>
        <p:nvSpPr>
          <p:cNvPr id="14" name="Trapèze 13">
            <a:extLst>
              <a:ext uri="{FF2B5EF4-FFF2-40B4-BE49-F238E27FC236}">
                <a16:creationId xmlns:a16="http://schemas.microsoft.com/office/drawing/2014/main" id="{76475CA9-7DE5-433D-B914-DA3B71986FB1}"/>
              </a:ext>
            </a:extLst>
          </p:cNvPr>
          <p:cNvSpPr/>
          <p:nvPr/>
        </p:nvSpPr>
        <p:spPr>
          <a:xfrm>
            <a:off x="-16259" y="346582"/>
            <a:ext cx="2026508" cy="296562"/>
          </a:xfrm>
          <a:prstGeom prst="trapezoid">
            <a:avLst/>
          </a:prstGeom>
          <a:solidFill>
            <a:srgbClr val="F4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21990" y="309887"/>
            <a:ext cx="1539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Comb Pro Normal" pitchFamily="50" charset="0"/>
              </a:rPr>
              <a:t>Maine et Loire</a:t>
            </a:r>
          </a:p>
        </p:txBody>
      </p:sp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1A781B5D-0494-4A4D-B7DB-7852F2684F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78588"/>
              </p:ext>
            </p:extLst>
          </p:nvPr>
        </p:nvGraphicFramePr>
        <p:xfrm>
          <a:off x="100378" y="643144"/>
          <a:ext cx="12091622" cy="1515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5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7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9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10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chemeClr val="accent2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Nom du jardin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chemeClr val="accent2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Adresse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chemeClr val="accent2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Informations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kern="1200" dirty="0">
                          <a:solidFill>
                            <a:schemeClr val="accent2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Tarif ( neurodon inclus)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kern="1200" dirty="0">
                          <a:solidFill>
                            <a:schemeClr val="accent2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Site internet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Château DE LA BARONNIERE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La chapelle saint </a:t>
                      </a:r>
                      <a:r>
                        <a:rPr lang="fr-FR" sz="9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florent</a:t>
                      </a:r>
                      <a:endParaRPr lang="fr-FR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fr-F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49410 Mauges sur Loire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Le 20 juin 2020 de 14h à 19h et le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fr-F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21 juin 2020 de 10h à 12h30 et de 14h à 19h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Tél: 06 17 32 22 85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5€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http://</a:t>
                      </a:r>
                      <a:r>
                        <a:rPr lang="fr-FR" sz="9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chateaudelabaronniere.com</a:t>
                      </a:r>
                      <a:r>
                        <a:rPr lang="fr-F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Jardins de </a:t>
                      </a:r>
                      <a:r>
                        <a:rPr lang="fr-FR" sz="900" b="0" i="0" u="none" strike="noStrike" cap="all" baseline="0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Châtelaison</a:t>
                      </a:r>
                      <a:endParaRPr lang="fr-FR" sz="900" b="0" i="0" u="none" strike="noStrike" cap="all" baseline="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45 rue de </a:t>
                      </a:r>
                      <a:r>
                        <a:rPr lang="fr-FR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Châtelaison</a:t>
                      </a:r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, 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49700 SAINT GEORGES SUR LAYON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Les 20 et 21 juin 2020 de 14h à 18h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Tél : 02 41 59 64 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5€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tx1"/>
                          </a:solidFill>
                          <a:latin typeface="AkkuratStd" panose="020B0504020101020102" pitchFamily="34" charset="0"/>
                        </a:rPr>
                        <a:t>parcsetjardins.fr/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185305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Parc et jardin </a:t>
                      </a:r>
                    </a:p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du château des </a:t>
                      </a:r>
                      <a:r>
                        <a:rPr lang="fr-FR" sz="900" b="0" i="0" u="none" strike="noStrike" cap="all" baseline="0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Vaults</a:t>
                      </a:r>
                      <a:endParaRPr lang="fr-FR" sz="900" b="0" i="0" u="none" strike="noStrike" cap="all" baseline="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1 place du Mail 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49170 SAVENNIÈRES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Les 20 et 21 juin 2020 de 10h à 13h et de 14h à 18h 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Tél :</a:t>
                      </a:r>
                      <a:r>
                        <a:rPr lang="fr-FR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 </a:t>
                      </a:r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02 41 72 81 00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4€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tx1"/>
                          </a:solidFill>
                          <a:latin typeface="AkkuratStd" panose="020B0504020101020102" pitchFamily="34" charset="0"/>
                        </a:rPr>
                        <a:t>http://www.savennieres-closel.com/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780675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5CD38F18-34E6-46A9-8BC9-F41CA4641FF0}"/>
              </a:ext>
            </a:extLst>
          </p:cNvPr>
          <p:cNvSpPr/>
          <p:nvPr/>
        </p:nvSpPr>
        <p:spPr>
          <a:xfrm>
            <a:off x="52700" y="617798"/>
            <a:ext cx="45719" cy="5948671"/>
          </a:xfrm>
          <a:prstGeom prst="rect">
            <a:avLst/>
          </a:prstGeom>
          <a:solidFill>
            <a:srgbClr val="F4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Picture 4" descr="Pink and Yellow Flowers in Bloom">
            <a:extLst>
              <a:ext uri="{FF2B5EF4-FFF2-40B4-BE49-F238E27FC236}">
                <a16:creationId xmlns:a16="http://schemas.microsoft.com/office/drawing/2014/main" id="{4006AF2D-1E41-4563-BFD1-9F309FAA6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3" r="17468"/>
          <a:stretch/>
        </p:blipFill>
        <p:spPr bwMode="auto">
          <a:xfrm>
            <a:off x="-312215" y="6080789"/>
            <a:ext cx="1382232" cy="1251144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Espace réservé du contenu 4">
            <a:extLst>
              <a:ext uri="{FF2B5EF4-FFF2-40B4-BE49-F238E27FC236}">
                <a16:creationId xmlns:a16="http://schemas.microsoft.com/office/drawing/2014/main" id="{6F3B157B-8D3B-BC41-85ED-8E53BF10E7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826" y="6002871"/>
            <a:ext cx="947095" cy="94709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20F647A-578C-3246-A1E6-F1CE89A55226}"/>
              </a:ext>
            </a:extLst>
          </p:cNvPr>
          <p:cNvSpPr txBox="1"/>
          <p:nvPr/>
        </p:nvSpPr>
        <p:spPr>
          <a:xfrm>
            <a:off x="10105064" y="0"/>
            <a:ext cx="20869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Dernière mise à jour le: 04/06/2020 </a:t>
            </a:r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0774C682-794F-444B-9AFD-D3A03BBB7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948450"/>
              </p:ext>
            </p:extLst>
          </p:nvPr>
        </p:nvGraphicFramePr>
        <p:xfrm>
          <a:off x="107505" y="2486251"/>
          <a:ext cx="12091623" cy="673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9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4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7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20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chemeClr val="accent2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Nom du jardin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chemeClr val="accent2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Adresse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chemeClr val="accent2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Informations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kern="1200" dirty="0">
                          <a:solidFill>
                            <a:schemeClr val="accent2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Tarif ( neurodon inclus)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kern="1200" dirty="0">
                          <a:solidFill>
                            <a:schemeClr val="accent2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Site internet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875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CHÂTEAU DE LA DROITIERE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330 rue des frères </a:t>
                      </a:r>
                      <a:r>
                        <a:rPr lang="fr-FR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fleury</a:t>
                      </a:r>
                      <a:endParaRPr lang="fr-FR" sz="900" b="0" i="0" u="none" strike="noStrike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</a:endParaRP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44470 MAUVES SUR LOIRE</a:t>
                      </a:r>
                      <a:endParaRPr lang="fr-FR" sz="900" b="0" i="0" u="none" strike="noStrike" cap="all" baseline="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 20 juin 2020 de 14h à 18h30 et le 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21 juin 2020 de 10h à 18h30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Tél: 06 12 68 40 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Adulte 8€ ; 4€ tarif réduit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tx1"/>
                          </a:solidFill>
                          <a:latin typeface="AkkuratStd" panose="020B0504020101020102" pitchFamily="34" charset="0"/>
                        </a:rPr>
                        <a:t>https://</a:t>
                      </a:r>
                      <a:r>
                        <a:rPr lang="fr-FR" sz="900" dirty="0" err="1">
                          <a:solidFill>
                            <a:schemeClr val="tx1"/>
                          </a:solidFill>
                          <a:latin typeface="AkkuratStd" panose="020B0504020101020102" pitchFamily="34" charset="0"/>
                        </a:rPr>
                        <a:t>www.chateaudeladroitiere.fr</a:t>
                      </a:r>
                      <a:r>
                        <a:rPr lang="fr-FR" sz="900" dirty="0">
                          <a:solidFill>
                            <a:schemeClr val="tx1"/>
                          </a:solidFill>
                          <a:latin typeface="AkkuratStd" panose="020B0504020101020102" pitchFamily="34" charset="0"/>
                        </a:rPr>
                        <a:t>/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rapèze 12">
            <a:extLst>
              <a:ext uri="{FF2B5EF4-FFF2-40B4-BE49-F238E27FC236}">
                <a16:creationId xmlns:a16="http://schemas.microsoft.com/office/drawing/2014/main" id="{6B17B767-C420-254D-B3E7-CE273F1D1822}"/>
              </a:ext>
            </a:extLst>
          </p:cNvPr>
          <p:cNvSpPr/>
          <p:nvPr/>
        </p:nvSpPr>
        <p:spPr>
          <a:xfrm>
            <a:off x="-16259" y="2189689"/>
            <a:ext cx="2016000" cy="296562"/>
          </a:xfrm>
          <a:prstGeom prst="trapezoid">
            <a:avLst/>
          </a:prstGeom>
          <a:solidFill>
            <a:srgbClr val="F4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051A016-88FF-3D45-8C37-1E6ED5D6E274}"/>
              </a:ext>
            </a:extLst>
          </p:cNvPr>
          <p:cNvSpPr txBox="1"/>
          <p:nvPr/>
        </p:nvSpPr>
        <p:spPr>
          <a:xfrm>
            <a:off x="167378" y="2153304"/>
            <a:ext cx="1671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Comb Pro Normal" pitchFamily="50" charset="0"/>
              </a:rPr>
              <a:t>Loire Atlantique</a:t>
            </a:r>
          </a:p>
        </p:txBody>
      </p:sp>
    </p:spTree>
    <p:extLst>
      <p:ext uri="{BB962C8B-B14F-4D97-AF65-F5344CB8AC3E}">
        <p14:creationId xmlns:p14="http://schemas.microsoft.com/office/powerpoint/2010/main" val="3457098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209799" y="1977"/>
            <a:ext cx="7772400" cy="6158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>
                <a:solidFill>
                  <a:srgbClr val="FF0000"/>
                </a:solidFill>
                <a:latin typeface="Comb Pro Normal" pitchFamily="50" charset="0"/>
              </a:rPr>
              <a:t>CENTRE – VAL DE LOIRE</a:t>
            </a:r>
          </a:p>
        </p:txBody>
      </p:sp>
      <p:sp>
        <p:nvSpPr>
          <p:cNvPr id="2" name="Rectangle 1"/>
          <p:cNvSpPr/>
          <p:nvPr/>
        </p:nvSpPr>
        <p:spPr>
          <a:xfrm>
            <a:off x="2914117" y="6506384"/>
            <a:ext cx="57396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latin typeface="AkkuratStd" panose="020B0504020101020102" pitchFamily="34" charset="0"/>
              </a:rPr>
              <a:t>Bretagne · Normandie · Pays de la Loire · </a:t>
            </a:r>
            <a:r>
              <a:rPr lang="fr-FR" sz="1200" b="1" dirty="0">
                <a:solidFill>
                  <a:srgbClr val="FF0000"/>
                </a:solidFill>
                <a:latin typeface="AkkuratStd" panose="020B0504020101020102" pitchFamily="34" charset="0"/>
              </a:rPr>
              <a:t>Centre Val de Loire </a:t>
            </a:r>
            <a:r>
              <a:rPr lang="fr-FR" sz="1200" dirty="0">
                <a:latin typeface="AkkuratStd" panose="020B0504020101020102" pitchFamily="34" charset="0"/>
              </a:rPr>
              <a:t>· autres régions</a:t>
            </a:r>
          </a:p>
        </p:txBody>
      </p:sp>
      <p:sp>
        <p:nvSpPr>
          <p:cNvPr id="14" name="Trapèze 13">
            <a:extLst>
              <a:ext uri="{FF2B5EF4-FFF2-40B4-BE49-F238E27FC236}">
                <a16:creationId xmlns:a16="http://schemas.microsoft.com/office/drawing/2014/main" id="{76475CA9-7DE5-433D-B914-DA3B71986FB1}"/>
              </a:ext>
            </a:extLst>
          </p:cNvPr>
          <p:cNvSpPr/>
          <p:nvPr/>
        </p:nvSpPr>
        <p:spPr>
          <a:xfrm>
            <a:off x="-16259" y="346582"/>
            <a:ext cx="2026508" cy="296562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79486" y="295097"/>
            <a:ext cx="1435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Comb Pro Normal" pitchFamily="50" charset="0"/>
              </a:rPr>
              <a:t>Indre et Loire</a:t>
            </a:r>
          </a:p>
        </p:txBody>
      </p:sp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1A781B5D-0494-4A4D-B7DB-7852F2684F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74012"/>
              </p:ext>
            </p:extLst>
          </p:nvPr>
        </p:nvGraphicFramePr>
        <p:xfrm>
          <a:off x="100378" y="643144"/>
          <a:ext cx="12091622" cy="1151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5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9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4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39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rgbClr val="FF0000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Nom du jardin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rgbClr val="FF0000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Adresse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rgbClr val="FF0000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Informations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kern="1200" dirty="0">
                          <a:solidFill>
                            <a:srgbClr val="FF0000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Tarif ( neurodon inclus)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kern="1200" dirty="0">
                          <a:solidFill>
                            <a:srgbClr val="FF0000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Site internet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7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Les Glycines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6 impasse de la mécanique, </a:t>
                      </a:r>
                    </a:p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37460 MONTRESOR</a:t>
                      </a:r>
                      <a:endParaRPr lang="fr-FR" sz="900" b="0" i="0" u="none" strike="noStrike" cap="all" baseline="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Les</a:t>
                      </a:r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 20 et 21 juin 2020 de 14h à 19h</a:t>
                      </a:r>
                    </a:p>
                    <a:p>
                      <a:pPr algn="ctr" fontAlgn="b"/>
                      <a:r>
                        <a:rPr lang="pt-BR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 Tél : </a:t>
                      </a:r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06 86 17 89 02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2€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900" b="0" i="0" u="none" strike="noStrike" cap="all" baseline="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73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900" b="0" i="0" u="none" strike="noStrike" kern="1200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JARDIN SEC DE BAULAY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900" b="0" i="0" u="none" strike="noStrike" kern="1200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JARDIN SEC DE BAULAY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fr-FR" sz="900" b="0" i="0" u="none" strike="noStrike" kern="1200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37190 SACHE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Les 20 et 21 juin 2020 – 9h à 18h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fr-F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Tél: 02 47 26 86 96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2€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FR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kkuratStd" panose="020B0504020101020102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312159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5CD38F18-34E6-46A9-8BC9-F41CA4641FF0}"/>
              </a:ext>
            </a:extLst>
          </p:cNvPr>
          <p:cNvSpPr/>
          <p:nvPr/>
        </p:nvSpPr>
        <p:spPr>
          <a:xfrm>
            <a:off x="52700" y="617798"/>
            <a:ext cx="45719" cy="59486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46050D7A-B201-4BBA-B862-37FDF3257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20919" y="5553671"/>
            <a:ext cx="3474636" cy="2171647"/>
          </a:xfrm>
          <a:prstGeom prst="rect">
            <a:avLst/>
          </a:prstGeom>
        </p:spPr>
      </p:pic>
      <p:pic>
        <p:nvPicPr>
          <p:cNvPr id="10" name="Espace réservé du contenu 4">
            <a:extLst>
              <a:ext uri="{FF2B5EF4-FFF2-40B4-BE49-F238E27FC236}">
                <a16:creationId xmlns:a16="http://schemas.microsoft.com/office/drawing/2014/main" id="{C1C32FEB-85A1-1647-A715-1AC67E6151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826" y="6002871"/>
            <a:ext cx="947095" cy="94709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A44552C-5D2A-424F-B6C4-ECA46D8ADED7}"/>
              </a:ext>
            </a:extLst>
          </p:cNvPr>
          <p:cNvSpPr txBox="1"/>
          <p:nvPr/>
        </p:nvSpPr>
        <p:spPr>
          <a:xfrm>
            <a:off x="10105064" y="0"/>
            <a:ext cx="20869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Dernière mise à jour le: 04/06/2020 </a:t>
            </a:r>
          </a:p>
        </p:txBody>
      </p:sp>
      <p:sp>
        <p:nvSpPr>
          <p:cNvPr id="13" name="Trapèze 12">
            <a:extLst>
              <a:ext uri="{FF2B5EF4-FFF2-40B4-BE49-F238E27FC236}">
                <a16:creationId xmlns:a16="http://schemas.microsoft.com/office/drawing/2014/main" id="{1BDC2F85-4EAE-3C47-83CE-F8581E96FF55}"/>
              </a:ext>
            </a:extLst>
          </p:cNvPr>
          <p:cNvSpPr/>
          <p:nvPr/>
        </p:nvSpPr>
        <p:spPr>
          <a:xfrm>
            <a:off x="0" y="1794614"/>
            <a:ext cx="2026508" cy="296562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23EBAC8-7BCC-1F41-9815-C0BA30DDB7CE}"/>
              </a:ext>
            </a:extLst>
          </p:cNvPr>
          <p:cNvSpPr txBox="1"/>
          <p:nvPr/>
        </p:nvSpPr>
        <p:spPr>
          <a:xfrm>
            <a:off x="659243" y="1766322"/>
            <a:ext cx="2702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Comb Pro Normal" pitchFamily="50" charset="0"/>
              </a:rPr>
              <a:t>Cher</a:t>
            </a:r>
          </a:p>
        </p:txBody>
      </p: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CCC5FC93-9178-AD40-BB79-27BBE07DEB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184564"/>
              </p:ext>
            </p:extLst>
          </p:nvPr>
        </p:nvGraphicFramePr>
        <p:xfrm>
          <a:off x="105751" y="2091176"/>
          <a:ext cx="12091622" cy="701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5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9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4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39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rgbClr val="FF0000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Nom du jardin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rgbClr val="FF0000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Adresse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kern="1200" dirty="0">
                          <a:solidFill>
                            <a:srgbClr val="FF0000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Informations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kern="1200" dirty="0">
                          <a:solidFill>
                            <a:srgbClr val="FF0000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Tarif ( neurodon inclus)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kern="1200" dirty="0">
                          <a:solidFill>
                            <a:srgbClr val="FF0000"/>
                          </a:solidFill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Site internet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7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Parc et jardins du château </a:t>
                      </a:r>
                      <a:r>
                        <a:rPr lang="fr-FR" sz="900" b="0" i="0" u="none" strike="noStrike" cap="all" baseline="0" dirty="0" err="1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d’ainay</a:t>
                      </a:r>
                      <a:r>
                        <a:rPr lang="fr-FR" sz="900" b="0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</a:rPr>
                        <a:t> le vieil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7 rue du château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fr-F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18200 AINAY LE VIEIL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Les 20 et 21 juin 2020 de 10h à 17h</a:t>
                      </a:r>
                    </a:p>
                    <a:p>
                      <a:pPr algn="ctr" fontAlgn="b"/>
                      <a:r>
                        <a:rPr lang="fr-F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Tél: 09 71 46 01 83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Parc + jardins: adulte 10€ / enfant, étudiant (-27 ans), demandeur d’emploi 8€</a:t>
                      </a:r>
                    </a:p>
                    <a:p>
                      <a:pPr algn="ctr" fontAlgn="b"/>
                      <a:r>
                        <a:rPr lang="fr-F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Parc + jardins + château: 11€ / 9€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kkuratStd" panose="020B0504020101020102" pitchFamily="34" charset="0"/>
                          <a:ea typeface="+mn-ea"/>
                          <a:cs typeface="+mn-cs"/>
                        </a:rPr>
                        <a:t>www.chateau-ainaylevieil.fr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9111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2616</Words>
  <Application>Microsoft Macintosh PowerPoint</Application>
  <PresentationFormat>Grand écran</PresentationFormat>
  <Paragraphs>547</Paragraphs>
  <Slides>10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AkkuratStd</vt:lpstr>
      <vt:lpstr>Arial</vt:lpstr>
      <vt:lpstr>Calibri</vt:lpstr>
      <vt:lpstr>Calibri Light</vt:lpstr>
      <vt:lpstr>Comb Pro Bold</vt:lpstr>
      <vt:lpstr>Comb Pro Normal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Neurodon FRC Neurodon</dc:creator>
  <cp:lastModifiedBy>TOUZERIE ESTELLE</cp:lastModifiedBy>
  <cp:revision>150</cp:revision>
  <dcterms:created xsi:type="dcterms:W3CDTF">2020-02-18T09:45:02Z</dcterms:created>
  <dcterms:modified xsi:type="dcterms:W3CDTF">2020-06-04T14:52:06Z</dcterms:modified>
</cp:coreProperties>
</file>